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4018" r:id="rId1"/>
  </p:sldMasterIdLst>
  <p:notesMasterIdLst>
    <p:notesMasterId r:id="rId42"/>
  </p:notesMasterIdLst>
  <p:sldIdLst>
    <p:sldId id="365" r:id="rId2"/>
    <p:sldId id="384" r:id="rId3"/>
    <p:sldId id="391" r:id="rId4"/>
    <p:sldId id="370" r:id="rId5"/>
    <p:sldId id="371" r:id="rId6"/>
    <p:sldId id="372" r:id="rId7"/>
    <p:sldId id="373" r:id="rId8"/>
    <p:sldId id="374" r:id="rId9"/>
    <p:sldId id="375" r:id="rId10"/>
    <p:sldId id="376" r:id="rId11"/>
    <p:sldId id="385" r:id="rId12"/>
    <p:sldId id="389" r:id="rId13"/>
    <p:sldId id="390" r:id="rId14"/>
    <p:sldId id="386" r:id="rId15"/>
    <p:sldId id="388" r:id="rId16"/>
    <p:sldId id="380" r:id="rId17"/>
    <p:sldId id="381" r:id="rId18"/>
    <p:sldId id="382" r:id="rId19"/>
    <p:sldId id="383" r:id="rId20"/>
    <p:sldId id="368" r:id="rId21"/>
    <p:sldId id="366" r:id="rId22"/>
    <p:sldId id="327" r:id="rId23"/>
    <p:sldId id="333" r:id="rId24"/>
    <p:sldId id="331" r:id="rId25"/>
    <p:sldId id="320" r:id="rId26"/>
    <p:sldId id="337" r:id="rId27"/>
    <p:sldId id="344" r:id="rId28"/>
    <p:sldId id="321" r:id="rId29"/>
    <p:sldId id="360" r:id="rId30"/>
    <p:sldId id="342" r:id="rId31"/>
    <p:sldId id="341" r:id="rId32"/>
    <p:sldId id="351" r:id="rId33"/>
    <p:sldId id="392" r:id="rId34"/>
    <p:sldId id="354" r:id="rId35"/>
    <p:sldId id="334" r:id="rId36"/>
    <p:sldId id="347" r:id="rId37"/>
    <p:sldId id="348" r:id="rId38"/>
    <p:sldId id="349" r:id="rId39"/>
    <p:sldId id="345" r:id="rId40"/>
    <p:sldId id="346" r:id="rId41"/>
  </p:sldIdLst>
  <p:sldSz cx="9144000" cy="6858000" type="screen4x3"/>
  <p:notesSz cx="6858000" cy="9144000"/>
  <p:defaultTextStyle>
    <a:defPPr>
      <a:defRPr lang="en-SG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000099"/>
    <a:srgbClr val="0033CC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25" autoAdjust="0"/>
    <p:restoredTop sz="90534" autoAdjust="0"/>
  </p:normalViewPr>
  <p:slideViewPr>
    <p:cSldViewPr>
      <p:cViewPr varScale="1">
        <p:scale>
          <a:sx n="62" d="100"/>
          <a:sy n="62" d="100"/>
        </p:scale>
        <p:origin x="-163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0.png>
</file>

<file path=ppt/media/image1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SG" noProof="0" smtClean="0"/>
              <a:t>Click to edit Master text styles</a:t>
            </a:r>
          </a:p>
          <a:p>
            <a:pPr lvl="1"/>
            <a:r>
              <a:rPr lang="en-SG" noProof="0" smtClean="0"/>
              <a:t>Second level</a:t>
            </a:r>
          </a:p>
          <a:p>
            <a:pPr lvl="2"/>
            <a:r>
              <a:rPr lang="en-SG" noProof="0" smtClean="0"/>
              <a:t>Third level</a:t>
            </a:r>
          </a:p>
          <a:p>
            <a:pPr lvl="3"/>
            <a:r>
              <a:rPr lang="en-SG" noProof="0" smtClean="0"/>
              <a:t>Fourth level</a:t>
            </a:r>
          </a:p>
          <a:p>
            <a:pPr lvl="4"/>
            <a:r>
              <a:rPr lang="en-SG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C30F677-3BFF-4A3E-B656-E463EB9B7562}" type="slidenum">
              <a:rPr lang="en-SG" altLang="en-US"/>
              <a:pPr>
                <a:defRPr/>
              </a:pPr>
              <a:t>‹#›</a:t>
            </a:fld>
            <a:endParaRPr lang="en-SG" altLang="en-US"/>
          </a:p>
        </p:txBody>
      </p:sp>
    </p:spTree>
    <p:extLst>
      <p:ext uri="{BB962C8B-B14F-4D97-AF65-F5344CB8AC3E}">
        <p14:creationId xmlns:p14="http://schemas.microsoft.com/office/powerpoint/2010/main" val="35810312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graphicFrame>
        <p:nvGraphicFramePr>
          <p:cNvPr id="7" name="Object 21"/>
          <p:cNvGraphicFramePr>
            <a:graphicFrameLocks noChangeAspect="1"/>
          </p:cNvGraphicFramePr>
          <p:nvPr userDrawn="1"/>
        </p:nvGraphicFramePr>
        <p:xfrm>
          <a:off x="179388" y="5805488"/>
          <a:ext cx="8636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62" name="Picture" r:id="rId3" imgW="362123" imgH="333201" progId="Word.Picture.8">
                  <p:embed/>
                </p:oleObj>
              </mc:Choice>
              <mc:Fallback>
                <p:oleObj name="Picture" r:id="rId3" imgW="362123" imgH="333201" progId="Word.Picture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5805488"/>
                        <a:ext cx="863600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1395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2A26E17-AA15-4547-9E2B-963B16A390E7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</p:spTree>
    <p:extLst>
      <p:ext uri="{BB962C8B-B14F-4D97-AF65-F5344CB8AC3E}">
        <p14:creationId xmlns:p14="http://schemas.microsoft.com/office/powerpoint/2010/main" val="1779561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96E79B-3641-4DD7-B604-F55130A4FDF6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</p:spTree>
    <p:extLst>
      <p:ext uri="{BB962C8B-B14F-4D97-AF65-F5344CB8AC3E}">
        <p14:creationId xmlns:p14="http://schemas.microsoft.com/office/powerpoint/2010/main" val="1030883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BE2A370-31C8-41AF-9A4F-FCFAF2F55F0A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  <p:graphicFrame>
        <p:nvGraphicFramePr>
          <p:cNvPr id="7" name="Object 21"/>
          <p:cNvGraphicFramePr>
            <a:graphicFrameLocks noChangeAspect="1"/>
          </p:cNvGraphicFramePr>
          <p:nvPr userDrawn="1"/>
        </p:nvGraphicFramePr>
        <p:xfrm>
          <a:off x="53975" y="6215063"/>
          <a:ext cx="576263" cy="576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86" name="Picture" r:id="rId3" imgW="362123" imgH="333201" progId="Word.Picture.8">
                  <p:embed/>
                </p:oleObj>
              </mc:Choice>
              <mc:Fallback>
                <p:oleObj name="Picture" r:id="rId3" imgW="362123" imgH="333201" progId="Word.Picture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" y="6215063"/>
                        <a:ext cx="576263" cy="5762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17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2AA9D9-145F-4A81-B514-298AD9585D42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  <p:graphicFrame>
        <p:nvGraphicFramePr>
          <p:cNvPr id="7" name="Object 17"/>
          <p:cNvGraphicFramePr>
            <a:graphicFrameLocks noChangeAspect="1"/>
          </p:cNvGraphicFramePr>
          <p:nvPr userDrawn="1"/>
        </p:nvGraphicFramePr>
        <p:xfrm>
          <a:off x="0" y="6102350"/>
          <a:ext cx="75565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10" name="Picture" r:id="rId3" imgW="295172" imgH="266815" progId="Word.Picture.8">
                  <p:embed/>
                </p:oleObj>
              </mc:Choice>
              <mc:Fallback>
                <p:oleObj name="Picture" r:id="rId3" imgW="295172" imgH="266815" progId="Word.Picture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102350"/>
                        <a:ext cx="755650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0706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D1383-00B5-40E7-ACAA-FA218DDC6E11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</p:spTree>
    <p:extLst>
      <p:ext uri="{BB962C8B-B14F-4D97-AF65-F5344CB8AC3E}">
        <p14:creationId xmlns:p14="http://schemas.microsoft.com/office/powerpoint/2010/main" val="1363377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399CB3D-4736-4C42-842C-A625C6DB68EE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</p:spTree>
    <p:extLst>
      <p:ext uri="{BB962C8B-B14F-4D97-AF65-F5344CB8AC3E}">
        <p14:creationId xmlns:p14="http://schemas.microsoft.com/office/powerpoint/2010/main" val="1987255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577032-CCEE-47AD-BFFE-505B495923CE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</p:spTree>
    <p:extLst>
      <p:ext uri="{BB962C8B-B14F-4D97-AF65-F5344CB8AC3E}">
        <p14:creationId xmlns:p14="http://schemas.microsoft.com/office/powerpoint/2010/main" val="1357015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F16C635-7706-4C8C-B622-0EEB00F3BAE4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</p:spTree>
    <p:extLst>
      <p:ext uri="{BB962C8B-B14F-4D97-AF65-F5344CB8AC3E}">
        <p14:creationId xmlns:p14="http://schemas.microsoft.com/office/powerpoint/2010/main" val="1334125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0E999D-593D-4A74-879A-F4B39E2428D9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</p:spTree>
    <p:extLst>
      <p:ext uri="{BB962C8B-B14F-4D97-AF65-F5344CB8AC3E}">
        <p14:creationId xmlns:p14="http://schemas.microsoft.com/office/powerpoint/2010/main" val="3269875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A184D73-34DC-42AE-B440-53DA2B1AB9D0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</p:spTree>
    <p:extLst>
      <p:ext uri="{BB962C8B-B14F-4D97-AF65-F5344CB8AC3E}">
        <p14:creationId xmlns:p14="http://schemas.microsoft.com/office/powerpoint/2010/main" val="31693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09-Jan-18</a:t>
            </a:fld>
            <a:endParaRPr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81687F8-CF79-4F25-976C-41D360688C23}" type="slidenum">
              <a:rPr lang="en-SG" altLang="en-US" smtClean="0"/>
              <a:pPr>
                <a:defRPr/>
              </a:pPr>
              <a:t>‹#›</a:t>
            </a:fld>
            <a:endParaRPr lang="en-SG" altLang="en-US"/>
          </a:p>
        </p:txBody>
      </p:sp>
      <p:graphicFrame>
        <p:nvGraphicFramePr>
          <p:cNvPr id="7" name="Object 17"/>
          <p:cNvGraphicFramePr>
            <a:graphicFrameLocks noChangeAspect="1"/>
          </p:cNvGraphicFramePr>
          <p:nvPr userDrawn="1"/>
        </p:nvGraphicFramePr>
        <p:xfrm>
          <a:off x="0" y="6102350"/>
          <a:ext cx="75565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38" name="Picture" r:id="rId14" imgW="285908" imgH="257089" progId="Word.Picture.8">
                  <p:embed/>
                </p:oleObj>
              </mc:Choice>
              <mc:Fallback>
                <p:oleObj name="Picture" r:id="rId14" imgW="285908" imgH="257089" progId="Word.Picture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102350"/>
                        <a:ext cx="755650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4112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20" r:id="rId2"/>
    <p:sldLayoutId id="2147484021" r:id="rId3"/>
    <p:sldLayoutId id="2147484022" r:id="rId4"/>
    <p:sldLayoutId id="2147484023" r:id="rId5"/>
    <p:sldLayoutId id="2147484024" r:id="rId6"/>
    <p:sldLayoutId id="2147484025" r:id="rId7"/>
    <p:sldLayoutId id="2147484026" r:id="rId8"/>
    <p:sldLayoutId id="2147484027" r:id="rId9"/>
    <p:sldLayoutId id="2147484028" r:id="rId10"/>
    <p:sldLayoutId id="214748402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Excel_Worksheet1.xlsx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Excel_Worksheet2.xlsx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Understanding Macro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02225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 smtClean="0"/>
              <a:t>2. Command Economy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980728"/>
            <a:ext cx="8496944" cy="5572472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</a:rPr>
              <a:t>The government answers the basic economic questions</a:t>
            </a:r>
          </a:p>
          <a:p>
            <a:pPr eaLnBrk="1" hangingPunct="1">
              <a:defRPr/>
            </a:pPr>
            <a:r>
              <a:rPr lang="en-US" u="sng" dirty="0" smtClean="0">
                <a:solidFill>
                  <a:schemeClr val="accent2"/>
                </a:solidFill>
              </a:rPr>
              <a:t>Advantages</a:t>
            </a:r>
            <a:r>
              <a:rPr lang="en-US" dirty="0" smtClean="0"/>
              <a:t>: able to act quickly in emergencies, provide for all people equally</a:t>
            </a:r>
          </a:p>
          <a:p>
            <a:pPr eaLnBrk="1" hangingPunct="1">
              <a:defRPr/>
            </a:pPr>
            <a:endParaRPr lang="en-US" dirty="0" smtClean="0">
              <a:solidFill>
                <a:schemeClr val="accent2"/>
              </a:solidFill>
            </a:endParaRPr>
          </a:p>
          <a:p>
            <a:pPr eaLnBrk="1" hangingPunct="1">
              <a:defRPr/>
            </a:pPr>
            <a:r>
              <a:rPr lang="en-US" u="sng" dirty="0" smtClean="0">
                <a:solidFill>
                  <a:schemeClr val="accent2"/>
                </a:solidFill>
              </a:rPr>
              <a:t>Disadvantages</a:t>
            </a:r>
            <a:r>
              <a:rPr lang="en-US" dirty="0" smtClean="0"/>
              <a:t>: Inefficient, no incentive to work hard or be creative</a:t>
            </a:r>
          </a:p>
          <a:p>
            <a:pPr eaLnBrk="1" hangingPunct="1">
              <a:defRPr/>
            </a:pPr>
            <a:endParaRPr lang="en-US" dirty="0" smtClean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</a:rPr>
              <a:t>Ex. Communist Countries (China, Vietnam, North Korea, former Soviet Union, Cuba)</a:t>
            </a:r>
          </a:p>
        </p:txBody>
      </p:sp>
      <p:sp>
        <p:nvSpPr>
          <p:cNvPr id="8202" name="Freeform 5"/>
          <p:cNvSpPr>
            <a:spLocks/>
          </p:cNvSpPr>
          <p:nvPr/>
        </p:nvSpPr>
        <p:spPr bwMode="auto">
          <a:xfrm>
            <a:off x="6840538" y="1751013"/>
            <a:ext cx="1587" cy="0"/>
          </a:xfrm>
          <a:custGeom>
            <a:avLst/>
            <a:gdLst>
              <a:gd name="T0" fmla="*/ 0 w 2646"/>
              <a:gd name="T1" fmla="*/ 0 h 1"/>
              <a:gd name="T2" fmla="*/ 1586 w 2646"/>
              <a:gd name="T3" fmla="*/ 0 h 1"/>
              <a:gd name="T4" fmla="*/ 0 w 2646"/>
              <a:gd name="T5" fmla="*/ 0 h 1"/>
              <a:gd name="T6" fmla="*/ 0 60000 65536"/>
              <a:gd name="T7" fmla="*/ 0 60000 65536"/>
              <a:gd name="T8" fmla="*/ 0 60000 65536"/>
              <a:gd name="T9" fmla="*/ 0 w 2646"/>
              <a:gd name="T10" fmla="*/ 0 h 1"/>
              <a:gd name="T11" fmla="*/ 2646 w 2646"/>
              <a:gd name="T12" fmla="*/ 0 h 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646" h="1">
                <a:moveTo>
                  <a:pt x="0" y="0"/>
                </a:moveTo>
                <a:lnTo>
                  <a:pt x="264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88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 smtClean="0"/>
              <a:t>3. Free Market Economy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340768"/>
            <a:ext cx="8640960" cy="5112568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0000"/>
                </a:solidFill>
              </a:rPr>
              <a:t>Economic questions are answered by individual buyers and sellers.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Supply and demand influence economy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People act out of self interest; motive for profit (money) drives the economy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/>
              <a:t>Also known as </a:t>
            </a:r>
            <a:r>
              <a:rPr lang="en-US" u="sng" dirty="0" smtClean="0">
                <a:solidFill>
                  <a:srgbClr val="FF0000"/>
                </a:solidFill>
              </a:rPr>
              <a:t>FREE ENTERPRISE</a:t>
            </a:r>
            <a:r>
              <a:rPr lang="en-US" dirty="0" smtClean="0"/>
              <a:t> or </a:t>
            </a:r>
            <a:r>
              <a:rPr lang="en-US" u="sng" dirty="0" smtClean="0">
                <a:solidFill>
                  <a:srgbClr val="FF0000"/>
                </a:solidFill>
              </a:rPr>
              <a:t>CAPITALISM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dirty="0" smtClean="0">
              <a:solidFill>
                <a:srgbClr val="FF0000"/>
              </a:solidFill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0000"/>
                </a:solidFill>
              </a:rPr>
              <a:t>Ex. The United States, Western Europe, Japan</a:t>
            </a:r>
          </a:p>
        </p:txBody>
      </p:sp>
    </p:spTree>
    <p:extLst>
      <p:ext uri="{BB962C8B-B14F-4D97-AF65-F5344CB8AC3E}">
        <p14:creationId xmlns:p14="http://schemas.microsoft.com/office/powerpoint/2010/main" val="1566015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99412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000" dirty="0" smtClean="0"/>
              <a:t>Features of Free Market Economy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lnSpc>
                <a:spcPct val="90000"/>
              </a:lnSpc>
              <a:buFontTx/>
              <a:buAutoNum type="arabicPeriod"/>
            </a:pPr>
            <a:r>
              <a:rPr lang="en-US" u="sng" dirty="0" smtClean="0">
                <a:solidFill>
                  <a:schemeClr val="accent2"/>
                </a:solidFill>
              </a:rPr>
              <a:t>Economic Freedom</a:t>
            </a:r>
            <a:r>
              <a:rPr lang="en-US" dirty="0" smtClean="0"/>
              <a:t>: </a:t>
            </a:r>
            <a:r>
              <a:rPr lang="en-US" dirty="0" smtClean="0">
                <a:solidFill>
                  <a:srgbClr val="FF0000"/>
                </a:solidFill>
              </a:rPr>
              <a:t>individuals have the right to choose</a:t>
            </a:r>
          </a:p>
          <a:p>
            <a:pPr marL="609600" indent="-609600" eaLnBrk="1" hangingPunct="1">
              <a:lnSpc>
                <a:spcPct val="90000"/>
              </a:lnSpc>
              <a:buFontTx/>
              <a:buAutoNum type="arabicPeriod"/>
            </a:pPr>
            <a:endParaRPr lang="en-US" dirty="0" smtClean="0">
              <a:solidFill>
                <a:srgbClr val="FF0000"/>
              </a:solidFill>
            </a:endParaRPr>
          </a:p>
          <a:p>
            <a:pPr marL="609600" indent="-609600" eaLnBrk="1" hangingPunct="1">
              <a:lnSpc>
                <a:spcPct val="90000"/>
              </a:lnSpc>
              <a:buFontTx/>
              <a:buAutoNum type="arabicPeriod"/>
            </a:pPr>
            <a:r>
              <a:rPr lang="en-US" u="sng" dirty="0" smtClean="0">
                <a:solidFill>
                  <a:schemeClr val="accent2"/>
                </a:solidFill>
              </a:rPr>
              <a:t>Competition</a:t>
            </a:r>
            <a:r>
              <a:rPr lang="en-US" dirty="0" smtClean="0">
                <a:solidFill>
                  <a:srgbClr val="FF0000"/>
                </a:solidFill>
              </a:rPr>
              <a:t>: more than one producer of good/services insures choice</a:t>
            </a:r>
          </a:p>
          <a:p>
            <a:pPr marL="609600" indent="-609600" eaLnBrk="1" hangingPunct="1">
              <a:lnSpc>
                <a:spcPct val="90000"/>
              </a:lnSpc>
              <a:buFontTx/>
              <a:buAutoNum type="arabicPeriod"/>
            </a:pPr>
            <a:endParaRPr lang="en-US" dirty="0" smtClean="0">
              <a:solidFill>
                <a:srgbClr val="FF0000"/>
              </a:solidFill>
            </a:endParaRPr>
          </a:p>
          <a:p>
            <a:pPr marL="609600" indent="-609600" eaLnBrk="1" hangingPunct="1">
              <a:lnSpc>
                <a:spcPct val="90000"/>
              </a:lnSpc>
              <a:buFontTx/>
              <a:buAutoNum type="arabicPeriod"/>
            </a:pPr>
            <a:r>
              <a:rPr lang="en-US" u="sng" dirty="0" smtClean="0">
                <a:solidFill>
                  <a:schemeClr val="accent2"/>
                </a:solidFill>
              </a:rPr>
              <a:t>Private Property</a:t>
            </a:r>
            <a:r>
              <a:rPr lang="en-US" dirty="0" smtClean="0">
                <a:solidFill>
                  <a:srgbClr val="FF0000"/>
                </a:solidFill>
              </a:rPr>
              <a:t>: individuals have the right to own their own property, including business</a:t>
            </a:r>
          </a:p>
        </p:txBody>
      </p:sp>
    </p:spTree>
    <p:extLst>
      <p:ext uri="{BB962C8B-B14F-4D97-AF65-F5344CB8AC3E}">
        <p14:creationId xmlns:p14="http://schemas.microsoft.com/office/powerpoint/2010/main" val="392126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535459" y="413169"/>
            <a:ext cx="8229600" cy="778098"/>
          </a:xfrm>
        </p:spPr>
        <p:txBody>
          <a:bodyPr>
            <a:normAutofit/>
          </a:bodyPr>
          <a:lstStyle/>
          <a:p>
            <a:pPr algn="l" eaLnBrk="1" hangingPunct="1"/>
            <a:r>
              <a:rPr lang="en-US" sz="3600" dirty="0" smtClean="0"/>
              <a:t>Features of Free Market Economy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FontTx/>
              <a:buAutoNum type="arabicPeriod" startAt="4"/>
            </a:pPr>
            <a:r>
              <a:rPr lang="en-US" u="sng" dirty="0" smtClean="0">
                <a:solidFill>
                  <a:schemeClr val="accent2"/>
                </a:solidFill>
              </a:rPr>
              <a:t>Self-Interest</a:t>
            </a:r>
            <a:r>
              <a:rPr lang="en-US" dirty="0" smtClean="0">
                <a:solidFill>
                  <a:srgbClr val="FF0000"/>
                </a:solidFill>
              </a:rPr>
              <a:t>: individuals make </a:t>
            </a:r>
          </a:p>
          <a:p>
            <a:pPr marL="609600" indent="-609600" eaLnBrk="1" hangingPunct="1">
              <a:buFontTx/>
              <a:buNone/>
            </a:pPr>
            <a:r>
              <a:rPr lang="en-US" dirty="0" smtClean="0">
                <a:solidFill>
                  <a:srgbClr val="FF0000"/>
                </a:solidFill>
              </a:rPr>
              <a:t>	decisions based on what is best for them</a:t>
            </a:r>
          </a:p>
          <a:p>
            <a:pPr marL="609600" indent="-609600" eaLnBrk="1" hangingPunct="1">
              <a:buFontTx/>
              <a:buNone/>
            </a:pPr>
            <a:r>
              <a:rPr lang="en-US" dirty="0" smtClean="0">
                <a:solidFill>
                  <a:srgbClr val="FF0000"/>
                </a:solidFill>
              </a:rPr>
              <a:t> </a:t>
            </a:r>
          </a:p>
          <a:p>
            <a:pPr marL="609600" indent="-609600" eaLnBrk="1" hangingPunct="1">
              <a:buFontTx/>
              <a:buAutoNum type="arabicPeriod" startAt="5"/>
            </a:pPr>
            <a:r>
              <a:rPr lang="en-US" u="sng" dirty="0" smtClean="0">
                <a:solidFill>
                  <a:schemeClr val="accent2"/>
                </a:solidFill>
              </a:rPr>
              <a:t>Voluntary Exchange</a:t>
            </a:r>
            <a:r>
              <a:rPr lang="en-US" dirty="0" smtClean="0">
                <a:solidFill>
                  <a:srgbClr val="FF0000"/>
                </a:solidFill>
              </a:rPr>
              <a:t>: individuals may freely buy and sell goods</a:t>
            </a:r>
          </a:p>
          <a:p>
            <a:pPr marL="609600" indent="-609600" eaLnBrk="1" hangingPunct="1">
              <a:buFontTx/>
              <a:buAutoNum type="arabicPeriod" startAt="5"/>
            </a:pPr>
            <a:endParaRPr lang="en-US" dirty="0" smtClean="0">
              <a:solidFill>
                <a:srgbClr val="FF0000"/>
              </a:solidFill>
            </a:endParaRPr>
          </a:p>
          <a:p>
            <a:pPr marL="609600" indent="-609600" eaLnBrk="1" hangingPunct="1">
              <a:buFontTx/>
              <a:buAutoNum type="arabicPeriod" startAt="5"/>
            </a:pPr>
            <a:r>
              <a:rPr lang="en-US" u="sng" dirty="0" smtClean="0">
                <a:solidFill>
                  <a:schemeClr val="accent2"/>
                </a:solidFill>
              </a:rPr>
              <a:t>Profit Motive</a:t>
            </a:r>
            <a:r>
              <a:rPr lang="en-US" dirty="0" smtClean="0">
                <a:solidFill>
                  <a:srgbClr val="FF0000"/>
                </a:solidFill>
              </a:rPr>
              <a:t>: individuals are driven by a desire to profit (make money)</a:t>
            </a:r>
          </a:p>
          <a:p>
            <a:pPr marL="609600" indent="-609600" eaLnBrk="1" hangingPunct="1">
              <a:buFontTx/>
              <a:buNone/>
            </a:pPr>
            <a:endParaRPr lang="en-US" dirty="0" smtClean="0"/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6296" y="404664"/>
            <a:ext cx="1528763" cy="152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73847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pPr eaLnBrk="1" hangingPunct="1"/>
            <a:r>
              <a:rPr lang="en-US" dirty="0" smtClean="0"/>
              <a:t>4. Mixed Economy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556792"/>
            <a:ext cx="8229600" cy="4569371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 smtClean="0">
                <a:solidFill>
                  <a:schemeClr val="accent2"/>
                </a:solidFill>
              </a:rPr>
              <a:t>Mixed Economy</a:t>
            </a:r>
            <a:r>
              <a:rPr lang="en-US" dirty="0" smtClean="0"/>
              <a:t>: </a:t>
            </a:r>
            <a:r>
              <a:rPr lang="en-US" dirty="0" smtClean="0">
                <a:solidFill>
                  <a:srgbClr val="FF0000"/>
                </a:solidFill>
              </a:rPr>
              <a:t>No economy is pure market, pure command or pure traditional, </a:t>
            </a:r>
            <a:r>
              <a:rPr lang="en-US" dirty="0" smtClean="0"/>
              <a:t>elements of each appear in all economies, some have more elements of one economy than another.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dirty="0" smtClean="0">
              <a:solidFill>
                <a:srgbClr val="33CC33"/>
              </a:solidFill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dirty="0" smtClean="0">
                <a:solidFill>
                  <a:srgbClr val="33CC33"/>
                </a:solidFill>
              </a:rPr>
              <a:t>Market</a:t>
            </a:r>
            <a:r>
              <a:rPr lang="en-US" dirty="0" smtClean="0"/>
              <a:t>		  </a:t>
            </a:r>
            <a:r>
              <a:rPr lang="en-US" dirty="0" smtClean="0">
                <a:solidFill>
                  <a:schemeClr val="accent2"/>
                </a:solidFill>
              </a:rPr>
              <a:t>Mixed</a:t>
            </a:r>
            <a:r>
              <a:rPr lang="en-US" dirty="0" smtClean="0"/>
              <a:t>		</a:t>
            </a:r>
            <a:r>
              <a:rPr lang="en-US" dirty="0" smtClean="0">
                <a:solidFill>
                  <a:srgbClr val="FF0000"/>
                </a:solidFill>
              </a:rPr>
              <a:t>Command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en-US" dirty="0" smtClean="0"/>
              <a:t>USA		      India		      China</a:t>
            </a:r>
          </a:p>
        </p:txBody>
      </p:sp>
      <p:sp>
        <p:nvSpPr>
          <p:cNvPr id="10244" name="Line 4"/>
          <p:cNvSpPr>
            <a:spLocks noChangeShapeType="1"/>
          </p:cNvSpPr>
          <p:nvPr/>
        </p:nvSpPr>
        <p:spPr bwMode="auto">
          <a:xfrm>
            <a:off x="533400" y="5181600"/>
            <a:ext cx="7467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245" name="Line 5"/>
          <p:cNvSpPr>
            <a:spLocks noChangeShapeType="1"/>
          </p:cNvSpPr>
          <p:nvPr/>
        </p:nvSpPr>
        <p:spPr bwMode="auto">
          <a:xfrm flipH="1">
            <a:off x="1219200" y="4800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246" name="Line 6"/>
          <p:cNvSpPr>
            <a:spLocks noChangeShapeType="1"/>
          </p:cNvSpPr>
          <p:nvPr/>
        </p:nvSpPr>
        <p:spPr bwMode="auto">
          <a:xfrm>
            <a:off x="4038600" y="48768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247" name="Line 7"/>
          <p:cNvSpPr>
            <a:spLocks noChangeShapeType="1"/>
          </p:cNvSpPr>
          <p:nvPr/>
        </p:nvSpPr>
        <p:spPr bwMode="auto">
          <a:xfrm>
            <a:off x="6972300" y="4800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248" name="Line 8"/>
          <p:cNvSpPr>
            <a:spLocks noChangeShapeType="1"/>
          </p:cNvSpPr>
          <p:nvPr/>
        </p:nvSpPr>
        <p:spPr bwMode="auto">
          <a:xfrm flipV="1">
            <a:off x="1219200" y="5181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249" name="Line 9"/>
          <p:cNvSpPr>
            <a:spLocks noChangeShapeType="1"/>
          </p:cNvSpPr>
          <p:nvPr/>
        </p:nvSpPr>
        <p:spPr bwMode="auto">
          <a:xfrm flipV="1">
            <a:off x="4038600" y="52578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250" name="Line 10"/>
          <p:cNvSpPr>
            <a:spLocks noChangeShapeType="1"/>
          </p:cNvSpPr>
          <p:nvPr/>
        </p:nvSpPr>
        <p:spPr bwMode="auto">
          <a:xfrm flipH="1">
            <a:off x="6972300" y="5138564"/>
            <a:ext cx="0" cy="39087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2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sz="4000" smtClean="0"/>
              <a:t>Features of American Command Economy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528" y="1484784"/>
            <a:ext cx="8568952" cy="5135091"/>
          </a:xfrm>
        </p:spPr>
        <p:txBody>
          <a:bodyPr/>
          <a:lstStyle/>
          <a:p>
            <a:pPr marL="609600" indent="-609600" eaLnBrk="1" hangingPunct="1">
              <a:lnSpc>
                <a:spcPct val="90000"/>
              </a:lnSpc>
              <a:buFontTx/>
              <a:buAutoNum type="arabicPeriod"/>
              <a:defRPr/>
            </a:pPr>
            <a:r>
              <a:rPr lang="en-US" dirty="0" smtClean="0">
                <a:solidFill>
                  <a:srgbClr val="FF0000"/>
                </a:solidFill>
              </a:rPr>
              <a:t>Government regulation of some business practices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Char char="•"/>
              <a:defRPr/>
            </a:pPr>
            <a:r>
              <a:rPr lang="en-US" dirty="0" smtClean="0">
                <a:solidFill>
                  <a:schemeClr val="tx2"/>
                </a:solidFill>
              </a:rPr>
              <a:t>Ex. Wages, labor hours, </a:t>
            </a:r>
          </a:p>
          <a:p>
            <a:pPr marL="457200" lvl="1" indent="0" eaLnBrk="1" hangingPunct="1">
              <a:lnSpc>
                <a:spcPct val="90000"/>
              </a:lnSpc>
              <a:buFontTx/>
              <a:buNone/>
              <a:defRPr/>
            </a:pPr>
            <a:r>
              <a:rPr lang="en-US" dirty="0" smtClean="0">
                <a:solidFill>
                  <a:schemeClr val="tx2"/>
                </a:solidFill>
              </a:rPr>
              <a:t>safety practice. </a:t>
            </a:r>
          </a:p>
          <a:p>
            <a:pPr marL="609600" indent="-609600" eaLnBrk="1" hangingPunct="1">
              <a:lnSpc>
                <a:spcPct val="90000"/>
              </a:lnSpc>
              <a:buFontTx/>
              <a:buAutoNum type="arabicPeriod"/>
              <a:defRPr/>
            </a:pPr>
            <a:r>
              <a:rPr lang="en-US" dirty="0" smtClean="0">
                <a:solidFill>
                  <a:srgbClr val="FF0000"/>
                </a:solidFill>
              </a:rPr>
              <a:t>Government limits certain choices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Char char="•"/>
              <a:defRPr/>
            </a:pPr>
            <a:r>
              <a:rPr lang="en-US" dirty="0" smtClean="0">
                <a:solidFill>
                  <a:schemeClr val="tx2"/>
                </a:solidFill>
              </a:rPr>
              <a:t>Ex. Cannot buy or produce certain goods/services</a:t>
            </a:r>
          </a:p>
          <a:p>
            <a:pPr marL="609600" indent="-609600" eaLnBrk="1" hangingPunct="1">
              <a:lnSpc>
                <a:spcPct val="90000"/>
              </a:lnSpc>
              <a:buFontTx/>
              <a:buAutoNum type="arabicPeriod"/>
              <a:defRPr/>
            </a:pPr>
            <a:r>
              <a:rPr lang="en-US" dirty="0" smtClean="0">
                <a:solidFill>
                  <a:srgbClr val="FF0000"/>
                </a:solidFill>
              </a:rPr>
              <a:t>Government provides aid to the needy</a:t>
            </a:r>
          </a:p>
          <a:p>
            <a:pPr marL="990600" lvl="1" indent="-533400" eaLnBrk="1" hangingPunct="1">
              <a:lnSpc>
                <a:spcPct val="90000"/>
              </a:lnSpc>
              <a:buFontTx/>
              <a:buChar char="•"/>
              <a:defRPr/>
            </a:pPr>
            <a:r>
              <a:rPr lang="en-US" dirty="0" smtClean="0">
                <a:solidFill>
                  <a:schemeClr val="tx2"/>
                </a:solidFill>
              </a:rPr>
              <a:t>Ex. Medicare, Medicaid, welfare</a:t>
            </a:r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62600" y="5867400"/>
            <a:ext cx="3133725" cy="75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78450" y="2133600"/>
            <a:ext cx="3395663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342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5472113"/>
            <a:ext cx="1333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08836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My Pizza Hut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How would my pizzeria function under different economic systems?</a:t>
            </a:r>
          </a:p>
        </p:txBody>
      </p:sp>
    </p:spTree>
    <p:extLst>
      <p:ext uri="{BB962C8B-B14F-4D97-AF65-F5344CB8AC3E}">
        <p14:creationId xmlns:p14="http://schemas.microsoft.com/office/powerpoint/2010/main" val="258631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My Pizza Hut in a Free Market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b="1" i="1" smtClean="0">
                <a:solidFill>
                  <a:srgbClr val="FF0000"/>
                </a:solidFill>
              </a:rPr>
              <a:t>I</a:t>
            </a:r>
            <a:r>
              <a:rPr lang="en-US" smtClean="0">
                <a:solidFill>
                  <a:srgbClr val="FF0000"/>
                </a:solidFill>
              </a:rPr>
              <a:t> answer the basic economic questions!</a:t>
            </a:r>
          </a:p>
          <a:p>
            <a:pPr eaLnBrk="1" hangingPunct="1"/>
            <a:r>
              <a:rPr lang="en-US" b="1" i="1" smtClean="0">
                <a:solidFill>
                  <a:srgbClr val="FF0000"/>
                </a:solidFill>
              </a:rPr>
              <a:t>I</a:t>
            </a:r>
            <a:r>
              <a:rPr lang="en-US" smtClean="0">
                <a:solidFill>
                  <a:srgbClr val="FF0000"/>
                </a:solidFill>
              </a:rPr>
              <a:t> determine how much cheese and pepperoni goes on the pizza</a:t>
            </a:r>
          </a:p>
          <a:p>
            <a:pPr eaLnBrk="1" hangingPunct="1"/>
            <a:r>
              <a:rPr lang="en-US" b="1" i="1" smtClean="0">
                <a:solidFill>
                  <a:srgbClr val="FF0000"/>
                </a:solidFill>
              </a:rPr>
              <a:t>I</a:t>
            </a:r>
            <a:r>
              <a:rPr lang="en-US" smtClean="0">
                <a:solidFill>
                  <a:srgbClr val="FF0000"/>
                </a:solidFill>
              </a:rPr>
              <a:t> determine the quality of the cheese and pepperoni</a:t>
            </a:r>
          </a:p>
          <a:p>
            <a:pPr eaLnBrk="1" hangingPunct="1"/>
            <a:r>
              <a:rPr lang="en-US" b="1" i="1" smtClean="0">
                <a:solidFill>
                  <a:srgbClr val="FF0000"/>
                </a:solidFill>
              </a:rPr>
              <a:t>I</a:t>
            </a:r>
            <a:r>
              <a:rPr lang="en-US" smtClean="0">
                <a:solidFill>
                  <a:srgbClr val="FF0000"/>
                </a:solidFill>
              </a:rPr>
              <a:t> set my employees wages</a:t>
            </a:r>
          </a:p>
          <a:p>
            <a:pPr eaLnBrk="1" hangingPunct="1"/>
            <a:r>
              <a:rPr lang="en-US" b="1" i="1" smtClean="0">
                <a:solidFill>
                  <a:srgbClr val="FF0000"/>
                </a:solidFill>
              </a:rPr>
              <a:t>I</a:t>
            </a:r>
            <a:r>
              <a:rPr lang="en-US" smtClean="0">
                <a:solidFill>
                  <a:srgbClr val="FF0000"/>
                </a:solidFill>
              </a:rPr>
              <a:t> set my business hours</a:t>
            </a:r>
          </a:p>
        </p:txBody>
      </p:sp>
    </p:spTree>
    <p:extLst>
      <p:ext uri="{BB962C8B-B14F-4D97-AF65-F5344CB8AC3E}">
        <p14:creationId xmlns:p14="http://schemas.microsoft.com/office/powerpoint/2010/main" val="343271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My </a:t>
            </a:r>
            <a:r>
              <a:rPr lang="en-US" sz="4000" dirty="0"/>
              <a:t>Pizza Hut </a:t>
            </a:r>
            <a:r>
              <a:rPr lang="en-US" sz="4000" dirty="0" smtClean="0"/>
              <a:t>in a Command Economy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47800"/>
            <a:ext cx="8229600" cy="5105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 smtClean="0">
                <a:solidFill>
                  <a:srgbClr val="FF0000"/>
                </a:solidFill>
              </a:rPr>
              <a:t>The government </a:t>
            </a:r>
            <a:r>
              <a:rPr lang="en-US" dirty="0" smtClean="0">
                <a:solidFill>
                  <a:srgbClr val="FF0000"/>
                </a:solidFill>
              </a:rPr>
              <a:t>answers the basic economic questions</a:t>
            </a:r>
          </a:p>
          <a:p>
            <a:pPr eaLnBrk="1" hangingPunct="1">
              <a:lnSpc>
                <a:spcPct val="90000"/>
              </a:lnSpc>
            </a:pPr>
            <a:r>
              <a:rPr lang="en-US" b="1" i="1" dirty="0" smtClean="0">
                <a:solidFill>
                  <a:srgbClr val="FF0000"/>
                </a:solidFill>
              </a:rPr>
              <a:t>The government </a:t>
            </a:r>
            <a:r>
              <a:rPr lang="en-US" dirty="0" smtClean="0">
                <a:solidFill>
                  <a:srgbClr val="FF0000"/>
                </a:solidFill>
              </a:rPr>
              <a:t>sets the amount of cheese and pepperoni on each pizza</a:t>
            </a:r>
          </a:p>
          <a:p>
            <a:pPr eaLnBrk="1" hangingPunct="1">
              <a:lnSpc>
                <a:spcPct val="90000"/>
              </a:lnSpc>
            </a:pPr>
            <a:r>
              <a:rPr lang="en-US" b="1" i="1" dirty="0" smtClean="0">
                <a:solidFill>
                  <a:srgbClr val="FF0000"/>
                </a:solidFill>
              </a:rPr>
              <a:t>The government </a:t>
            </a:r>
            <a:r>
              <a:rPr lang="en-US" dirty="0" smtClean="0">
                <a:solidFill>
                  <a:srgbClr val="FF0000"/>
                </a:solidFill>
              </a:rPr>
              <a:t>determines quality of cheese and pepperoni</a:t>
            </a:r>
          </a:p>
          <a:p>
            <a:pPr eaLnBrk="1" hangingPunct="1">
              <a:lnSpc>
                <a:spcPct val="90000"/>
              </a:lnSpc>
            </a:pPr>
            <a:r>
              <a:rPr lang="en-US" b="1" i="1" dirty="0" smtClean="0">
                <a:solidFill>
                  <a:srgbClr val="FF0000"/>
                </a:solidFill>
              </a:rPr>
              <a:t>The government </a:t>
            </a:r>
            <a:r>
              <a:rPr lang="en-US" dirty="0" smtClean="0">
                <a:solidFill>
                  <a:srgbClr val="FF0000"/>
                </a:solidFill>
              </a:rPr>
              <a:t>sets employees wages</a:t>
            </a:r>
          </a:p>
          <a:p>
            <a:pPr eaLnBrk="1" hangingPunct="1">
              <a:lnSpc>
                <a:spcPct val="90000"/>
              </a:lnSpc>
            </a:pPr>
            <a:r>
              <a:rPr lang="en-US" b="1" i="1" dirty="0" smtClean="0">
                <a:solidFill>
                  <a:srgbClr val="FF0000"/>
                </a:solidFill>
              </a:rPr>
              <a:t>The government </a:t>
            </a:r>
            <a:r>
              <a:rPr lang="en-US" dirty="0" smtClean="0">
                <a:solidFill>
                  <a:srgbClr val="FF0000"/>
                </a:solidFill>
              </a:rPr>
              <a:t>sets business hours</a:t>
            </a:r>
          </a:p>
        </p:txBody>
      </p:sp>
    </p:spTree>
    <p:extLst>
      <p:ext uri="{BB962C8B-B14F-4D97-AF65-F5344CB8AC3E}">
        <p14:creationId xmlns:p14="http://schemas.microsoft.com/office/powerpoint/2010/main" val="2407691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My </a:t>
            </a:r>
            <a:r>
              <a:rPr lang="en-US" sz="4000" dirty="0"/>
              <a:t>Pizza Hut </a:t>
            </a:r>
            <a:r>
              <a:rPr lang="en-US" sz="4000" dirty="0" smtClean="0"/>
              <a:t>in a Mixed Economy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528" y="1600200"/>
            <a:ext cx="8363272" cy="4876800"/>
          </a:xfrm>
        </p:spPr>
        <p:txBody>
          <a:bodyPr/>
          <a:lstStyle/>
          <a:p>
            <a:pPr algn="just" eaLnBrk="1" hangingPunct="1">
              <a:lnSpc>
                <a:spcPct val="90000"/>
              </a:lnSpc>
            </a:pPr>
            <a:r>
              <a:rPr lang="en-US" b="1" i="1" dirty="0" smtClean="0">
                <a:solidFill>
                  <a:srgbClr val="FF0000"/>
                </a:solidFill>
              </a:rPr>
              <a:t>The Government and I </a:t>
            </a:r>
            <a:r>
              <a:rPr lang="en-US" dirty="0" smtClean="0">
                <a:solidFill>
                  <a:srgbClr val="FF0000"/>
                </a:solidFill>
              </a:rPr>
              <a:t>both answer the basic economic questions</a:t>
            </a:r>
          </a:p>
          <a:p>
            <a:pPr algn="just" eaLnBrk="1" hangingPunct="1">
              <a:lnSpc>
                <a:spcPct val="90000"/>
              </a:lnSpc>
            </a:pPr>
            <a:r>
              <a:rPr lang="en-US" b="1" i="1" dirty="0" smtClean="0">
                <a:solidFill>
                  <a:srgbClr val="FF0000"/>
                </a:solidFill>
              </a:rPr>
              <a:t>I</a:t>
            </a:r>
            <a:r>
              <a:rPr lang="en-US" dirty="0" smtClean="0">
                <a:solidFill>
                  <a:srgbClr val="FF0000"/>
                </a:solidFill>
              </a:rPr>
              <a:t> determine the amount of cheese and pepperoni on the pizzas; </a:t>
            </a:r>
            <a:r>
              <a:rPr lang="en-US" b="1" i="1" dirty="0" smtClean="0">
                <a:solidFill>
                  <a:srgbClr val="FF0000"/>
                </a:solidFill>
              </a:rPr>
              <a:t>government</a:t>
            </a:r>
            <a:r>
              <a:rPr lang="en-US" dirty="0" smtClean="0">
                <a:solidFill>
                  <a:srgbClr val="FF0000"/>
                </a:solidFill>
              </a:rPr>
              <a:t> determines the quality of cheese and pizza</a:t>
            </a:r>
          </a:p>
          <a:p>
            <a:pPr algn="just" eaLnBrk="1" hangingPunct="1">
              <a:lnSpc>
                <a:spcPct val="90000"/>
              </a:lnSpc>
            </a:pPr>
            <a:r>
              <a:rPr lang="en-US" b="1" i="1" dirty="0" smtClean="0">
                <a:solidFill>
                  <a:srgbClr val="FF0000"/>
                </a:solidFill>
              </a:rPr>
              <a:t>I</a:t>
            </a:r>
            <a:r>
              <a:rPr lang="en-US" dirty="0" smtClean="0">
                <a:solidFill>
                  <a:srgbClr val="FF0000"/>
                </a:solidFill>
              </a:rPr>
              <a:t> set employee wages; </a:t>
            </a:r>
            <a:r>
              <a:rPr lang="en-US" b="1" i="1" dirty="0" smtClean="0">
                <a:solidFill>
                  <a:srgbClr val="FF0000"/>
                </a:solidFill>
              </a:rPr>
              <a:t>government</a:t>
            </a:r>
            <a:r>
              <a:rPr lang="en-US" dirty="0" smtClean="0">
                <a:solidFill>
                  <a:srgbClr val="FF0000"/>
                </a:solidFill>
              </a:rPr>
              <a:t> sets minimum wage for employees</a:t>
            </a:r>
          </a:p>
          <a:p>
            <a:pPr algn="just" eaLnBrk="1" hangingPunct="1">
              <a:lnSpc>
                <a:spcPct val="90000"/>
              </a:lnSpc>
            </a:pPr>
            <a:r>
              <a:rPr lang="en-US" b="1" i="1" dirty="0" smtClean="0">
                <a:solidFill>
                  <a:srgbClr val="FF0000"/>
                </a:solidFill>
              </a:rPr>
              <a:t>I</a:t>
            </a:r>
            <a:r>
              <a:rPr lang="en-US" dirty="0" smtClean="0">
                <a:solidFill>
                  <a:srgbClr val="FF0000"/>
                </a:solidFill>
              </a:rPr>
              <a:t> determine business hours; </a:t>
            </a:r>
            <a:r>
              <a:rPr lang="en-US" b="1" i="1" dirty="0" smtClean="0">
                <a:solidFill>
                  <a:srgbClr val="FF0000"/>
                </a:solidFill>
              </a:rPr>
              <a:t>government</a:t>
            </a:r>
            <a:r>
              <a:rPr lang="en-US" dirty="0" smtClean="0">
                <a:solidFill>
                  <a:srgbClr val="FF0000"/>
                </a:solidFill>
              </a:rPr>
              <a:t> determines whether I am safe to be open or not</a:t>
            </a:r>
          </a:p>
        </p:txBody>
      </p:sp>
    </p:spTree>
    <p:extLst>
      <p:ext uri="{BB962C8B-B14F-4D97-AF65-F5344CB8AC3E}">
        <p14:creationId xmlns:p14="http://schemas.microsoft.com/office/powerpoint/2010/main" val="323381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The 3 central questions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3" y="1772817"/>
            <a:ext cx="8229600" cy="4320008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Why do output and employment sometimes fall, and how can unemployment be reduced?</a:t>
            </a:r>
          </a:p>
          <a:p>
            <a:endParaRPr lang="en-IN" dirty="0"/>
          </a:p>
          <a:p>
            <a:r>
              <a:rPr lang="en-IN" dirty="0" smtClean="0"/>
              <a:t>What are the sources of price inflation and how can it be controlled?</a:t>
            </a:r>
          </a:p>
          <a:p>
            <a:endParaRPr lang="en-IN" dirty="0"/>
          </a:p>
          <a:p>
            <a:r>
              <a:rPr lang="en-IN" dirty="0" smtClean="0"/>
              <a:t>How can a nation increase its rate of economic growth?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7724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628800"/>
            <a:ext cx="7344816" cy="4752528"/>
          </a:xfrm>
        </p:spPr>
        <p:txBody>
          <a:bodyPr>
            <a:normAutofit lnSpcReduction="10000"/>
          </a:bodyPr>
          <a:lstStyle/>
          <a:p>
            <a:r>
              <a:rPr lang="en-IN" sz="3000" dirty="0" smtClean="0"/>
              <a:t>Objectives:</a:t>
            </a:r>
          </a:p>
          <a:p>
            <a:pPr lvl="1">
              <a:buClr>
                <a:schemeClr val="bg2"/>
              </a:buClr>
              <a:buSzPct val="84000"/>
              <a:buFont typeface="Wingdings" panose="05000000000000000000" pitchFamily="2" charset="2"/>
              <a:buChar char="q"/>
            </a:pPr>
            <a:r>
              <a:rPr lang="en-IN" sz="3000" dirty="0" smtClean="0"/>
              <a:t>Economic growth</a:t>
            </a:r>
          </a:p>
          <a:p>
            <a:pPr lvl="1">
              <a:buClr>
                <a:schemeClr val="bg2"/>
              </a:buClr>
              <a:buSzPct val="84000"/>
              <a:buFont typeface="Wingdings" panose="05000000000000000000" pitchFamily="2" charset="2"/>
              <a:buChar char="q"/>
            </a:pPr>
            <a:r>
              <a:rPr lang="en-IN" sz="3000" dirty="0" smtClean="0"/>
              <a:t>High level of employment</a:t>
            </a:r>
          </a:p>
          <a:p>
            <a:pPr lvl="1">
              <a:buClr>
                <a:schemeClr val="bg2"/>
              </a:buClr>
              <a:buSzPct val="84000"/>
              <a:buFont typeface="Wingdings" panose="05000000000000000000" pitchFamily="2" charset="2"/>
              <a:buChar char="q"/>
            </a:pPr>
            <a:r>
              <a:rPr lang="en-IN" sz="3000" dirty="0" smtClean="0"/>
              <a:t>Stable prices</a:t>
            </a:r>
          </a:p>
          <a:p>
            <a:pPr marL="457200" lvl="1" indent="0">
              <a:buNone/>
            </a:pPr>
            <a:endParaRPr lang="en-IN" sz="3000" dirty="0"/>
          </a:p>
          <a:p>
            <a:pPr marL="457200" lvl="1" indent="-457200">
              <a:buSzPct val="100000"/>
              <a:buFont typeface="Arial" panose="020B0604020202020204" pitchFamily="34" charset="0"/>
              <a:buChar char="•"/>
            </a:pPr>
            <a:r>
              <a:rPr lang="en-IN" sz="3000" dirty="0" smtClean="0"/>
              <a:t>Instruments:</a:t>
            </a:r>
          </a:p>
          <a:p>
            <a:pPr marL="742950" lvl="2" indent="-342900">
              <a:buSzPct val="84000"/>
              <a:buFont typeface="Wingdings" panose="05000000000000000000" pitchFamily="2" charset="2"/>
              <a:buChar char="q"/>
            </a:pPr>
            <a:r>
              <a:rPr lang="en-IN" sz="3000" dirty="0" smtClean="0"/>
              <a:t>Monetary policy</a:t>
            </a:r>
          </a:p>
          <a:p>
            <a:pPr marL="742950" lvl="2" indent="-342900">
              <a:buSzPct val="84000"/>
              <a:buFont typeface="Wingdings" panose="05000000000000000000" pitchFamily="2" charset="2"/>
              <a:buChar char="q"/>
            </a:pPr>
            <a:r>
              <a:rPr lang="en-IN" sz="3000" dirty="0" smtClean="0"/>
              <a:t>Fiscal Policy</a:t>
            </a:r>
          </a:p>
          <a:p>
            <a:pPr marL="742950" lvl="2" indent="-342900">
              <a:buSzPct val="84000"/>
              <a:buFont typeface="Wingdings" panose="05000000000000000000" pitchFamily="2" charset="2"/>
              <a:buChar char="q"/>
            </a:pPr>
            <a:r>
              <a:rPr lang="en-IN" sz="3000" dirty="0" smtClean="0"/>
              <a:t>Trade Policy</a:t>
            </a:r>
            <a:endParaRPr lang="en-IN" sz="3000" dirty="0"/>
          </a:p>
          <a:p>
            <a:pPr marL="0" lvl="1" indent="0">
              <a:buNone/>
            </a:pPr>
            <a:endParaRPr lang="en-IN" dirty="0"/>
          </a:p>
        </p:txBody>
      </p:sp>
      <p:sp>
        <p:nvSpPr>
          <p:cNvPr id="2" name="TextBox 1"/>
          <p:cNvSpPr txBox="1"/>
          <p:nvPr/>
        </p:nvSpPr>
        <p:spPr>
          <a:xfrm>
            <a:off x="1259632" y="692696"/>
            <a:ext cx="6408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What and How of Macro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17547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523528"/>
          </a:xfrm>
        </p:spPr>
        <p:txBody>
          <a:bodyPr/>
          <a:lstStyle/>
          <a:p>
            <a:r>
              <a:rPr lang="en-IN" sz="2800" dirty="0" smtClean="0"/>
              <a:t>India’s Sectoral growth</a:t>
            </a:r>
            <a:endParaRPr lang="en-IN" sz="2800" dirty="0"/>
          </a:p>
        </p:txBody>
      </p:sp>
      <p:pic>
        <p:nvPicPr>
          <p:cNvPr id="77826" name="Picture 2" descr="Image result for india's sector wise contribution to gdp over the years graph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96752"/>
            <a:ext cx="9036496" cy="5472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064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468313" y="260648"/>
            <a:ext cx="8229600" cy="544512"/>
          </a:xfrm>
        </p:spPr>
        <p:txBody>
          <a:bodyPr>
            <a:normAutofit fontScale="90000"/>
          </a:bodyPr>
          <a:lstStyle/>
          <a:p>
            <a:r>
              <a:rPr lang="en-US" altLang="en-US" sz="3200" b="1" dirty="0" smtClean="0"/>
              <a:t>Types of macroeconomic variables</a:t>
            </a:r>
            <a:endParaRPr lang="en-IN" altLang="en-US" sz="3200" b="1" dirty="0" smtClean="0"/>
          </a:p>
        </p:txBody>
      </p:sp>
      <p:sp>
        <p:nvSpPr>
          <p:cNvPr id="16387" name="Content Placeholder 4"/>
          <p:cNvSpPr>
            <a:spLocks noGrp="1"/>
          </p:cNvSpPr>
          <p:nvPr>
            <p:ph idx="1"/>
          </p:nvPr>
        </p:nvSpPr>
        <p:spPr>
          <a:xfrm>
            <a:off x="323528" y="908720"/>
            <a:ext cx="8568951" cy="5615905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Variables in current versus constant prices</a:t>
            </a:r>
          </a:p>
          <a:p>
            <a:r>
              <a:rPr lang="en-US" altLang="en-US" sz="2800" dirty="0" smtClean="0"/>
              <a:t>Current prices (“nominal”): variable measured in current rupees</a:t>
            </a:r>
            <a:endParaRPr lang="en-IN" altLang="en-US" sz="2800" dirty="0" smtClean="0"/>
          </a:p>
          <a:p>
            <a:pPr>
              <a:spcAft>
                <a:spcPts val="1200"/>
              </a:spcAft>
            </a:pPr>
            <a:r>
              <a:rPr lang="en-IN" altLang="en-US" sz="2800" dirty="0" smtClean="0"/>
              <a:t>Constant prices (“real”): Corrected for inflation</a:t>
            </a:r>
          </a:p>
          <a:p>
            <a:r>
              <a:rPr lang="en-US" altLang="en-US" sz="2800" dirty="0" smtClean="0">
                <a:solidFill>
                  <a:srgbClr val="C00000"/>
                </a:solidFill>
              </a:rPr>
              <a:t>Important price indices in India</a:t>
            </a:r>
          </a:p>
          <a:p>
            <a:pPr lvl="1"/>
            <a:r>
              <a:rPr lang="en-US" altLang="en-US" b="1" smtClean="0"/>
              <a:t>Wholesale </a:t>
            </a:r>
            <a:r>
              <a:rPr lang="en-US" altLang="en-US" b="1" dirty="0" smtClean="0"/>
              <a:t>Price Index </a:t>
            </a:r>
            <a:r>
              <a:rPr lang="en-US" altLang="en-US" dirty="0" smtClean="0"/>
              <a:t>(</a:t>
            </a:r>
            <a:r>
              <a:rPr lang="en-US" altLang="en-US" smtClean="0"/>
              <a:t>WPI)</a:t>
            </a:r>
          </a:p>
          <a:p>
            <a:pPr lvl="1"/>
            <a:endParaRPr lang="en-US" altLang="en-US" dirty="0" smtClean="0"/>
          </a:p>
          <a:p>
            <a:pPr lvl="1"/>
            <a:r>
              <a:rPr lang="en-US" altLang="en-US" b="1" dirty="0" smtClean="0"/>
              <a:t>Consumer </a:t>
            </a:r>
            <a:r>
              <a:rPr lang="en-US" altLang="en-US" b="1" dirty="0" smtClean="0"/>
              <a:t>Price Index </a:t>
            </a:r>
            <a:r>
              <a:rPr lang="en-US" altLang="en-US" dirty="0" smtClean="0"/>
              <a:t>(CPI)</a:t>
            </a:r>
          </a:p>
          <a:p>
            <a:pPr lvl="2"/>
            <a:r>
              <a:rPr lang="en-US" altLang="en-US" sz="2800" dirty="0" smtClean="0"/>
              <a:t>Current WPI and CPI base year: 2012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468313" y="260350"/>
            <a:ext cx="8229600" cy="668338"/>
          </a:xfrm>
        </p:spPr>
        <p:txBody>
          <a:bodyPr/>
          <a:lstStyle/>
          <a:p>
            <a:r>
              <a:rPr lang="en-US" altLang="en-US" sz="3200" smtClean="0"/>
              <a:t>Types of macroeconomic variables</a:t>
            </a:r>
            <a:endParaRPr lang="en-IN" altLang="en-US" sz="320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2350" cy="4608735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defRPr/>
            </a:pPr>
            <a:r>
              <a:rPr lang="en-US" altLang="en-US" sz="2800" dirty="0" smtClean="0">
                <a:solidFill>
                  <a:srgbClr val="990000"/>
                </a:solidFill>
              </a:rPr>
              <a:t>Output of the </a:t>
            </a:r>
            <a:r>
              <a:rPr lang="en-US" altLang="en-US" sz="2800" smtClean="0">
                <a:solidFill>
                  <a:srgbClr val="990000"/>
                </a:solidFill>
              </a:rPr>
              <a:t>economy - GDP</a:t>
            </a:r>
            <a:endParaRPr lang="en-US" altLang="en-US" sz="2800" dirty="0" smtClean="0"/>
          </a:p>
          <a:p>
            <a:pPr marL="0" lvl="2" indent="0">
              <a:spcBef>
                <a:spcPts val="0"/>
              </a:spcBef>
              <a:buSzPct val="75000"/>
              <a:buFont typeface="Wingdings" panose="05000000000000000000" pitchFamily="2" charset="2"/>
              <a:buNone/>
              <a:defRPr/>
            </a:pPr>
            <a:endParaRPr lang="en-US" altLang="en-US" sz="2800" dirty="0" smtClean="0">
              <a:solidFill>
                <a:srgbClr val="990000"/>
              </a:solidFill>
            </a:endParaRPr>
          </a:p>
          <a:p>
            <a:pPr marL="342900" lvl="2" indent="-342900">
              <a:spcBef>
                <a:spcPts val="0"/>
              </a:spcBef>
              <a:buSzPct val="75000"/>
              <a:defRPr/>
            </a:pPr>
            <a:r>
              <a:rPr lang="en-US" altLang="en-US" sz="2800" dirty="0" smtClean="0">
                <a:solidFill>
                  <a:srgbClr val="990000"/>
                </a:solidFill>
              </a:rPr>
              <a:t>Inflation rate </a:t>
            </a:r>
            <a:r>
              <a:rPr lang="en-US" altLang="en-US" sz="2800" dirty="0" smtClean="0"/>
              <a:t>= growth rate of prices  in terms of an appropriate price index</a:t>
            </a:r>
          </a:p>
          <a:p>
            <a:pPr>
              <a:spcBef>
                <a:spcPts val="0"/>
              </a:spcBef>
              <a:defRPr/>
            </a:pPr>
            <a:endParaRPr lang="en-US" sz="2800" dirty="0" smtClean="0">
              <a:solidFill>
                <a:srgbClr val="990000"/>
              </a:solidFill>
            </a:endParaRPr>
          </a:p>
          <a:p>
            <a:pPr>
              <a:spcBef>
                <a:spcPts val="0"/>
              </a:spcBef>
              <a:defRPr/>
            </a:pPr>
            <a:r>
              <a:rPr lang="en-US" sz="2800" dirty="0" smtClean="0">
                <a:solidFill>
                  <a:srgbClr val="990000"/>
                </a:solidFill>
              </a:rPr>
              <a:t>WPI and CPI inflation rates: </a:t>
            </a:r>
            <a:r>
              <a:rPr lang="en-US" sz="2800" dirty="0" smtClean="0"/>
              <a:t>WPI reported weekly and monthly on a year-on-year basis</a:t>
            </a:r>
          </a:p>
          <a:p>
            <a:pPr marL="0" indent="0">
              <a:spcBef>
                <a:spcPts val="0"/>
              </a:spcBef>
              <a:buNone/>
              <a:defRPr/>
            </a:pPr>
            <a:endParaRPr lang="en-US" sz="2800" i="1" dirty="0" smtClean="0">
              <a:solidFill>
                <a:srgbClr val="990000"/>
              </a:solidFill>
            </a:endParaRPr>
          </a:p>
          <a:p>
            <a:pPr>
              <a:spcBef>
                <a:spcPts val="0"/>
              </a:spcBef>
              <a:defRPr/>
            </a:pPr>
            <a:r>
              <a:rPr lang="en-US" sz="2800" i="1" dirty="0" smtClean="0">
                <a:solidFill>
                  <a:srgbClr val="990000"/>
                </a:solidFill>
              </a:rPr>
              <a:t>Core inflation</a:t>
            </a:r>
            <a:r>
              <a:rPr lang="en-US" sz="2800" dirty="0" smtClean="0"/>
              <a:t>: Manufacturing sector WPI</a:t>
            </a:r>
          </a:p>
          <a:p>
            <a:pPr>
              <a:spcBef>
                <a:spcPts val="0"/>
              </a:spcBef>
              <a:defRPr/>
            </a:pPr>
            <a:endParaRPr lang="en-US" sz="2800" i="1" dirty="0" smtClean="0">
              <a:solidFill>
                <a:srgbClr val="990000"/>
              </a:solidFill>
            </a:endParaRPr>
          </a:p>
          <a:p>
            <a:pPr>
              <a:spcBef>
                <a:spcPts val="0"/>
              </a:spcBef>
              <a:defRPr/>
            </a:pPr>
            <a:r>
              <a:rPr lang="en-US" sz="2800" i="1" dirty="0" smtClean="0">
                <a:solidFill>
                  <a:srgbClr val="990000"/>
                </a:solidFill>
              </a:rPr>
              <a:t>Food inflation</a:t>
            </a:r>
            <a:r>
              <a:rPr lang="en-US" sz="2800" dirty="0" smtClean="0"/>
              <a:t>: WPI/CPI for food articles</a:t>
            </a:r>
          </a:p>
          <a:p>
            <a:pPr>
              <a:spcBef>
                <a:spcPts val="0"/>
              </a:spcBef>
              <a:defRPr/>
            </a:pP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473075" y="96838"/>
            <a:ext cx="8229600" cy="668337"/>
          </a:xfrm>
        </p:spPr>
        <p:txBody>
          <a:bodyPr/>
          <a:lstStyle/>
          <a:p>
            <a:r>
              <a:rPr lang="en-US" altLang="en-US" sz="2500" smtClean="0"/>
              <a:t>India: Components of GDP at market prices</a:t>
            </a:r>
            <a:endParaRPr lang="en-IN" altLang="en-US" sz="2500" smtClean="0"/>
          </a:p>
        </p:txBody>
      </p:sp>
      <p:graphicFrame>
        <p:nvGraphicFramePr>
          <p:cNvPr id="24579" name="Object 1"/>
          <p:cNvGraphicFramePr>
            <a:graphicFrameLocks noChangeAspect="1"/>
          </p:cNvGraphicFramePr>
          <p:nvPr/>
        </p:nvGraphicFramePr>
        <p:xfrm>
          <a:off x="231775" y="828675"/>
          <a:ext cx="8712200" cy="5614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41" name="Worksheet" r:id="rId3" imgW="4579599" imgH="3398586" progId="Excel.Sheet.12">
                  <p:embed/>
                </p:oleObj>
              </mc:Choice>
              <mc:Fallback>
                <p:oleObj name="Worksheet" r:id="rId3" imgW="4579599" imgH="3398586" progId="Excel.Sheet.12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775" y="828675"/>
                        <a:ext cx="8712200" cy="5614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80" name="TextBox 5"/>
          <p:cNvSpPr txBox="1">
            <a:spLocks noChangeArrowheads="1"/>
          </p:cNvSpPr>
          <p:nvPr/>
        </p:nvSpPr>
        <p:spPr bwMode="auto">
          <a:xfrm>
            <a:off x="4110038" y="6486525"/>
            <a:ext cx="4608512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IN" altLang="en-US" sz="1200"/>
              <a:t>Source: Reserve Bank of India, Data Base of the Indian Economy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4"/>
          <p:cNvSpPr>
            <a:spLocks noGrp="1" noChangeArrowheads="1"/>
          </p:cNvSpPr>
          <p:nvPr>
            <p:ph type="title"/>
          </p:nvPr>
        </p:nvSpPr>
        <p:spPr>
          <a:xfrm>
            <a:off x="755576" y="2564905"/>
            <a:ext cx="7772400" cy="864096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altLang="en-US" dirty="0" smtClean="0"/>
              <a:t>Employment</a:t>
            </a:r>
            <a:br>
              <a:rPr lang="en-US" altLang="en-US" dirty="0" smtClean="0"/>
            </a:br>
            <a:endParaRPr lang="en-SG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463431" y="332656"/>
            <a:ext cx="8229600" cy="492125"/>
          </a:xfrm>
        </p:spPr>
        <p:txBody>
          <a:bodyPr>
            <a:normAutofit fontScale="90000"/>
          </a:bodyPr>
          <a:lstStyle/>
          <a:p>
            <a:r>
              <a:rPr lang="en-US" altLang="en-US" dirty="0" smtClean="0"/>
              <a:t>Unemployment in India</a:t>
            </a:r>
            <a:endParaRPr lang="en-IN" altLang="en-US" dirty="0" smtClean="0"/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251520" y="949325"/>
            <a:ext cx="8568951" cy="5648027"/>
          </a:xfrm>
        </p:spPr>
        <p:txBody>
          <a:bodyPr>
            <a:normAutofit/>
          </a:bodyPr>
          <a:lstStyle/>
          <a:p>
            <a:pPr>
              <a:lnSpc>
                <a:spcPts val="2200"/>
              </a:lnSpc>
              <a:spcBef>
                <a:spcPts val="200"/>
              </a:spcBef>
            </a:pPr>
            <a:r>
              <a:rPr lang="en-US" altLang="en-US" sz="2800" i="1" dirty="0" smtClean="0">
                <a:solidFill>
                  <a:srgbClr val="0070C0"/>
                </a:solidFill>
              </a:rPr>
              <a:t>Developed country unemployment: </a:t>
            </a:r>
            <a:r>
              <a:rPr lang="en-US" altLang="en-US" sz="2800" i="1" dirty="0" smtClean="0">
                <a:solidFill>
                  <a:srgbClr val="00B050"/>
                </a:solidFill>
              </a:rPr>
              <a:t>Frictional</a:t>
            </a:r>
            <a:r>
              <a:rPr lang="en-US" altLang="en-US" sz="2800" i="1" dirty="0" smtClean="0"/>
              <a:t>, </a:t>
            </a:r>
            <a:r>
              <a:rPr lang="en-US" altLang="en-US" sz="2800" i="1" dirty="0" smtClean="0">
                <a:solidFill>
                  <a:srgbClr val="FF33CC"/>
                </a:solidFill>
              </a:rPr>
              <a:t>Cyclical</a:t>
            </a:r>
            <a:r>
              <a:rPr lang="en-US" altLang="en-US" sz="2800" i="1" dirty="0" smtClean="0"/>
              <a:t> and </a:t>
            </a:r>
            <a:r>
              <a:rPr lang="en-US" altLang="en-US" sz="2800" i="1" dirty="0" smtClean="0">
                <a:solidFill>
                  <a:srgbClr val="FF0000"/>
                </a:solidFill>
              </a:rPr>
              <a:t>Structural</a:t>
            </a:r>
          </a:p>
          <a:p>
            <a:pPr>
              <a:lnSpc>
                <a:spcPts val="2200"/>
              </a:lnSpc>
              <a:spcBef>
                <a:spcPts val="200"/>
              </a:spcBef>
            </a:pPr>
            <a:endParaRPr lang="en-US" altLang="en-US" sz="2800" i="1" dirty="0" smtClean="0">
              <a:solidFill>
                <a:srgbClr val="0070C0"/>
              </a:solidFill>
            </a:endParaRPr>
          </a:p>
          <a:p>
            <a:pPr>
              <a:lnSpc>
                <a:spcPts val="2200"/>
              </a:lnSpc>
              <a:spcBef>
                <a:spcPts val="200"/>
              </a:spcBef>
            </a:pPr>
            <a:r>
              <a:rPr lang="en-US" altLang="en-US" sz="2800" i="1" dirty="0" smtClean="0">
                <a:solidFill>
                  <a:srgbClr val="0070C0"/>
                </a:solidFill>
              </a:rPr>
              <a:t>Unemployment: % of </a:t>
            </a:r>
            <a:r>
              <a:rPr lang="en-US" altLang="en-US" sz="2800" i="1" dirty="0" err="1" smtClean="0">
                <a:solidFill>
                  <a:srgbClr val="0070C0"/>
                </a:solidFill>
              </a:rPr>
              <a:t>labour</a:t>
            </a:r>
            <a:r>
              <a:rPr lang="en-US" altLang="en-US" sz="2800" i="1" dirty="0" smtClean="0">
                <a:solidFill>
                  <a:srgbClr val="0070C0"/>
                </a:solidFill>
              </a:rPr>
              <a:t> force not having jobs</a:t>
            </a:r>
          </a:p>
          <a:p>
            <a:pPr lvl="1">
              <a:lnSpc>
                <a:spcPts val="2200"/>
              </a:lnSpc>
              <a:spcBef>
                <a:spcPts val="200"/>
              </a:spcBef>
            </a:pPr>
            <a:r>
              <a:rPr lang="en-US" altLang="en-US" i="1" dirty="0" smtClean="0">
                <a:solidFill>
                  <a:srgbClr val="0070C0"/>
                </a:solidFill>
              </a:rPr>
              <a:t>Labour force: Persons looking for work</a:t>
            </a:r>
          </a:p>
          <a:p>
            <a:pPr lvl="1">
              <a:lnSpc>
                <a:spcPts val="2200"/>
              </a:lnSpc>
              <a:spcBef>
                <a:spcPts val="200"/>
              </a:spcBef>
            </a:pPr>
            <a:endParaRPr lang="en-US" altLang="en-US" i="1" dirty="0" smtClean="0">
              <a:solidFill>
                <a:srgbClr val="0070C0"/>
              </a:solidFill>
            </a:endParaRPr>
          </a:p>
          <a:p>
            <a:pPr lvl="1">
              <a:lnSpc>
                <a:spcPts val="2200"/>
              </a:lnSpc>
              <a:spcBef>
                <a:spcPts val="200"/>
              </a:spcBef>
            </a:pPr>
            <a:r>
              <a:rPr lang="en-US" altLang="en-US" i="1" dirty="0" smtClean="0">
                <a:solidFill>
                  <a:srgbClr val="0070C0"/>
                </a:solidFill>
              </a:rPr>
              <a:t>Discouraged worker effect: Persons dropping out of </a:t>
            </a:r>
            <a:r>
              <a:rPr lang="en-US" altLang="en-US" i="1" dirty="0" err="1" smtClean="0">
                <a:solidFill>
                  <a:srgbClr val="0070C0"/>
                </a:solidFill>
              </a:rPr>
              <a:t>labour</a:t>
            </a:r>
            <a:r>
              <a:rPr lang="en-US" altLang="en-US" i="1" dirty="0" smtClean="0">
                <a:solidFill>
                  <a:srgbClr val="0070C0"/>
                </a:solidFill>
              </a:rPr>
              <a:t> force.</a:t>
            </a:r>
          </a:p>
          <a:p>
            <a:pPr>
              <a:lnSpc>
                <a:spcPts val="2200"/>
              </a:lnSpc>
              <a:spcBef>
                <a:spcPts val="200"/>
              </a:spcBef>
            </a:pPr>
            <a:endParaRPr lang="en-US" altLang="en-US" sz="2800" i="1" dirty="0" smtClean="0"/>
          </a:p>
          <a:p>
            <a:pPr>
              <a:lnSpc>
                <a:spcPts val="2200"/>
              </a:lnSpc>
              <a:spcBef>
                <a:spcPts val="200"/>
              </a:spcBef>
            </a:pPr>
            <a:r>
              <a:rPr lang="en-US" altLang="en-US" sz="2800" i="1" dirty="0" smtClean="0"/>
              <a:t>Anatomy of unemployment in India</a:t>
            </a:r>
          </a:p>
          <a:p>
            <a:pPr lvl="1">
              <a:lnSpc>
                <a:spcPts val="2200"/>
              </a:lnSpc>
              <a:spcBef>
                <a:spcPts val="200"/>
              </a:spcBef>
            </a:pPr>
            <a:r>
              <a:rPr lang="en-US" altLang="en-US" dirty="0" smtClean="0"/>
              <a:t>Cyclical unemployment of some concern for educated and white collar</a:t>
            </a:r>
          </a:p>
          <a:p>
            <a:pPr lvl="1">
              <a:lnSpc>
                <a:spcPts val="2200"/>
              </a:lnSpc>
              <a:spcBef>
                <a:spcPts val="200"/>
              </a:spcBef>
            </a:pPr>
            <a:endParaRPr lang="en-US" altLang="en-US" dirty="0" smtClean="0"/>
          </a:p>
          <a:p>
            <a:pPr lvl="1">
              <a:lnSpc>
                <a:spcPts val="2200"/>
              </a:lnSpc>
              <a:spcBef>
                <a:spcPts val="200"/>
              </a:spcBef>
            </a:pPr>
            <a:r>
              <a:rPr lang="en-US" altLang="en-US" dirty="0" smtClean="0"/>
              <a:t>Much more serious is </a:t>
            </a:r>
            <a:r>
              <a:rPr lang="en-US" altLang="en-US" b="1" dirty="0" smtClean="0">
                <a:solidFill>
                  <a:srgbClr val="990000"/>
                </a:solidFill>
              </a:rPr>
              <a:t>underemployment</a:t>
            </a:r>
            <a:r>
              <a:rPr lang="en-US" altLang="en-US" dirty="0" smtClean="0"/>
              <a:t> and </a:t>
            </a:r>
            <a:r>
              <a:rPr lang="en-US" altLang="en-US" b="1" dirty="0" smtClean="0">
                <a:solidFill>
                  <a:srgbClr val="990000"/>
                </a:solidFill>
              </a:rPr>
              <a:t>disguised unemployment</a:t>
            </a:r>
          </a:p>
          <a:p>
            <a:pPr lvl="1">
              <a:lnSpc>
                <a:spcPts val="2200"/>
              </a:lnSpc>
              <a:spcBef>
                <a:spcPts val="200"/>
              </a:spcBef>
            </a:pPr>
            <a:endParaRPr lang="en-US" altLang="en-US" dirty="0" smtClean="0"/>
          </a:p>
          <a:p>
            <a:pPr lvl="1">
              <a:lnSpc>
                <a:spcPts val="2200"/>
              </a:lnSpc>
              <a:spcBef>
                <a:spcPts val="200"/>
              </a:spcBef>
            </a:pPr>
            <a:r>
              <a:rPr lang="en-US" altLang="en-US" dirty="0" smtClean="0"/>
              <a:t>Open structural unemployment is much less serious in India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Content Placeholder 2"/>
          <p:cNvSpPr>
            <a:spLocks noGrp="1"/>
          </p:cNvSpPr>
          <p:nvPr>
            <p:ph idx="1"/>
          </p:nvPr>
        </p:nvSpPr>
        <p:spPr>
          <a:xfrm>
            <a:off x="468313" y="548681"/>
            <a:ext cx="8229600" cy="5760639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ct val="0"/>
              </a:spcBef>
            </a:pPr>
            <a:r>
              <a:rPr lang="en-IN" altLang="en-US" sz="2800" dirty="0" smtClean="0"/>
              <a:t>Labour force participation rate of persons aged 15+: 52.5%</a:t>
            </a:r>
          </a:p>
          <a:p>
            <a:pPr>
              <a:spcBef>
                <a:spcPct val="0"/>
              </a:spcBef>
            </a:pPr>
            <a:endParaRPr lang="en-IN" altLang="en-US" sz="2800" dirty="0" smtClean="0"/>
          </a:p>
          <a:p>
            <a:pPr>
              <a:spcBef>
                <a:spcPct val="0"/>
              </a:spcBef>
            </a:pPr>
            <a:endParaRPr lang="en-IN" altLang="en-US" sz="2800" dirty="0"/>
          </a:p>
          <a:p>
            <a:pPr>
              <a:spcBef>
                <a:spcPct val="0"/>
              </a:spcBef>
            </a:pPr>
            <a:r>
              <a:rPr lang="en-IN" altLang="en-US" sz="2800" dirty="0" smtClean="0"/>
              <a:t>Employment</a:t>
            </a:r>
          </a:p>
          <a:p>
            <a:pPr lvl="1">
              <a:spcBef>
                <a:spcPct val="0"/>
              </a:spcBef>
            </a:pPr>
            <a:endParaRPr lang="en-IN" altLang="en-US" dirty="0" smtClean="0"/>
          </a:p>
          <a:p>
            <a:pPr lvl="1">
              <a:spcBef>
                <a:spcPct val="0"/>
              </a:spcBef>
            </a:pPr>
            <a:r>
              <a:rPr lang="en-IN" altLang="en-US" dirty="0" smtClean="0"/>
              <a:t>Self employed: 51% rural, 34% urban, 48.6% overall</a:t>
            </a:r>
          </a:p>
          <a:p>
            <a:pPr lvl="1">
              <a:spcBef>
                <a:spcPct val="0"/>
              </a:spcBef>
            </a:pPr>
            <a:endParaRPr lang="en-IN" altLang="en-US" dirty="0" smtClean="0"/>
          </a:p>
          <a:p>
            <a:pPr lvl="1">
              <a:spcBef>
                <a:spcPct val="0"/>
              </a:spcBef>
            </a:pPr>
            <a:r>
              <a:rPr lang="en-IN" altLang="en-US" dirty="0" smtClean="0"/>
              <a:t>Regular wage/salary income: 11% rural, 42% urban, 19.7% overall</a:t>
            </a:r>
          </a:p>
          <a:p>
            <a:pPr lvl="1">
              <a:spcBef>
                <a:spcPct val="0"/>
              </a:spcBef>
            </a:pPr>
            <a:endParaRPr lang="en-IN" altLang="en-US" dirty="0" smtClean="0"/>
          </a:p>
          <a:p>
            <a:pPr lvl="1">
              <a:spcBef>
                <a:spcPct val="0"/>
              </a:spcBef>
            </a:pPr>
            <a:r>
              <a:rPr lang="en-IN" altLang="en-US" dirty="0" smtClean="0"/>
              <a:t>Casual labour (31.7%)</a:t>
            </a:r>
          </a:p>
          <a:p>
            <a:pPr lvl="1">
              <a:spcBef>
                <a:spcPct val="0"/>
              </a:spcBef>
            </a:pPr>
            <a:endParaRPr lang="en-IN" altLang="en-US" dirty="0"/>
          </a:p>
          <a:p>
            <a:pPr lvl="1">
              <a:spcBef>
                <a:spcPct val="0"/>
              </a:spcBef>
            </a:pPr>
            <a:endParaRPr lang="en-IN" altLang="en-US" dirty="0" smtClean="0"/>
          </a:p>
          <a:p>
            <a:pPr lvl="1">
              <a:spcBef>
                <a:spcPct val="0"/>
              </a:spcBef>
            </a:pPr>
            <a:r>
              <a:rPr lang="en-IN" altLang="en-US" dirty="0" smtClean="0"/>
              <a:t>Unemployment rate: 4.9%</a:t>
            </a:r>
          </a:p>
          <a:p>
            <a:pPr>
              <a:spcBef>
                <a:spcPct val="0"/>
              </a:spcBef>
            </a:pPr>
            <a:endParaRPr lang="en-IN" altLang="en-US" dirty="0" smtClean="0"/>
          </a:p>
          <a:p>
            <a:pPr lvl="1">
              <a:spcBef>
                <a:spcPct val="0"/>
              </a:spcBef>
            </a:pPr>
            <a:endParaRPr lang="en-I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 smtClean="0"/>
              <a:t>International flows and the balance of payments</a:t>
            </a:r>
            <a:endParaRPr lang="en-SG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5"/>
          <p:cNvSpPr>
            <a:spLocks noGrp="1"/>
          </p:cNvSpPr>
          <p:nvPr>
            <p:ph type="title"/>
          </p:nvPr>
        </p:nvSpPr>
        <p:spPr>
          <a:xfrm>
            <a:off x="468313" y="260648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n-US" altLang="en-US" dirty="0" smtClean="0"/>
              <a:t>Measuring international flows </a:t>
            </a:r>
            <a:endParaRPr lang="en-IN" alt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95536" y="1052736"/>
            <a:ext cx="8496944" cy="5400599"/>
          </a:xfrm>
        </p:spPr>
        <p:txBody>
          <a:bodyPr>
            <a:normAutofit lnSpcReduction="10000"/>
          </a:bodyPr>
          <a:lstStyle/>
          <a:p>
            <a:pPr>
              <a:spcBef>
                <a:spcPts val="300"/>
              </a:spcBef>
              <a:defRPr/>
            </a:pPr>
            <a:r>
              <a:rPr lang="en-SG" sz="2800" dirty="0">
                <a:solidFill>
                  <a:srgbClr val="C00000"/>
                </a:solidFill>
              </a:rPr>
              <a:t>The Balance of Payments </a:t>
            </a:r>
            <a:r>
              <a:rPr lang="en-SG" sz="2800" dirty="0"/>
              <a:t>(BOP) </a:t>
            </a:r>
            <a:r>
              <a:rPr lang="en-SG" sz="2800" i="1" dirty="0"/>
              <a:t>is a complete record of a country's foreign transactions (including transactions in goods, services and assets).</a:t>
            </a:r>
          </a:p>
          <a:p>
            <a:pPr>
              <a:spcBef>
                <a:spcPts val="300"/>
              </a:spcBef>
              <a:defRPr/>
            </a:pPr>
            <a:endParaRPr lang="en-SG" sz="2800" dirty="0" smtClean="0"/>
          </a:p>
          <a:p>
            <a:pPr>
              <a:spcBef>
                <a:spcPts val="300"/>
              </a:spcBef>
              <a:defRPr/>
            </a:pPr>
            <a:r>
              <a:rPr lang="en-SG" sz="2800" dirty="0" smtClean="0"/>
              <a:t>In the BOP account, the Current </a:t>
            </a:r>
            <a:r>
              <a:rPr lang="en-SG" sz="2800" dirty="0"/>
              <a:t>Account Surplus is balanced </a:t>
            </a:r>
            <a:r>
              <a:rPr lang="en-SG" sz="2800" i="1" dirty="0">
                <a:solidFill>
                  <a:srgbClr val="C00000"/>
                </a:solidFill>
              </a:rPr>
              <a:t>identically</a:t>
            </a:r>
            <a:r>
              <a:rPr lang="en-SG" sz="2800" dirty="0"/>
              <a:t> by </a:t>
            </a:r>
            <a:r>
              <a:rPr lang="en-SG" sz="2800" dirty="0" smtClean="0"/>
              <a:t>the </a:t>
            </a:r>
            <a:r>
              <a:rPr lang="en-SG" sz="2800" i="1" dirty="0" smtClean="0"/>
              <a:t>Capital </a:t>
            </a:r>
            <a:r>
              <a:rPr lang="en-SG" sz="2800" i="1" dirty="0"/>
              <a:t>Account Deficit  or Net Capital </a:t>
            </a:r>
            <a:r>
              <a:rPr lang="en-SG" sz="2800" i="1" dirty="0" smtClean="0"/>
              <a:t>Inflow.</a:t>
            </a:r>
          </a:p>
          <a:p>
            <a:pPr>
              <a:spcBef>
                <a:spcPts val="300"/>
              </a:spcBef>
              <a:defRPr/>
            </a:pPr>
            <a:endParaRPr lang="en-SG" sz="2800" dirty="0" smtClean="0"/>
          </a:p>
          <a:p>
            <a:pPr>
              <a:spcBef>
                <a:spcPts val="300"/>
              </a:spcBef>
              <a:defRPr/>
            </a:pPr>
            <a:r>
              <a:rPr lang="en-SG" sz="2800" dirty="0" smtClean="0"/>
              <a:t>A </a:t>
            </a:r>
            <a:r>
              <a:rPr lang="en-SG" sz="2800" dirty="0"/>
              <a:t>simplified equation for the BOP is </a:t>
            </a:r>
          </a:p>
          <a:p>
            <a:pPr marL="0" indent="0" algn="ctr">
              <a:spcBef>
                <a:spcPts val="300"/>
              </a:spcBef>
              <a:buFontTx/>
              <a:buNone/>
              <a:defRPr/>
            </a:pPr>
            <a:r>
              <a:rPr lang="en-SG" sz="2800" dirty="0"/>
              <a:t>Exports minus Imports + </a:t>
            </a:r>
            <a:r>
              <a:rPr lang="en-SG" sz="2800" i="1" dirty="0"/>
              <a:t>Net Capital Inflow</a:t>
            </a:r>
            <a:r>
              <a:rPr lang="en-SG" sz="2800" dirty="0" smtClean="0"/>
              <a:t> </a:t>
            </a:r>
            <a:r>
              <a:rPr lang="en-US" sz="2800" dirty="0">
                <a:sym typeface="Symbol" pitchFamily="18" charset="2"/>
              </a:rPr>
              <a:t></a:t>
            </a:r>
            <a:r>
              <a:rPr lang="en-SG" sz="2800" dirty="0"/>
              <a:t> 0</a:t>
            </a:r>
            <a:endParaRPr lang="en-SG" sz="2800" i="1" dirty="0"/>
          </a:p>
          <a:p>
            <a:pPr>
              <a:spcBef>
                <a:spcPts val="300"/>
              </a:spcBef>
              <a:defRPr/>
            </a:pPr>
            <a:endParaRPr lang="en-SG" sz="2800" dirty="0" smtClean="0"/>
          </a:p>
          <a:p>
            <a:pPr>
              <a:spcBef>
                <a:spcPts val="300"/>
              </a:spcBef>
              <a:defRPr/>
            </a:pPr>
            <a:r>
              <a:rPr lang="en-SG" sz="2800" dirty="0" smtClean="0"/>
              <a:t>In </a:t>
            </a:r>
            <a:r>
              <a:rPr lang="en-SG" sz="2800" dirty="0"/>
              <a:t>practice, discrepancy is caused by missing data (errors &amp; omissions</a:t>
            </a:r>
            <a:r>
              <a:rPr lang="en-SG" sz="2800" dirty="0" smtClean="0"/>
              <a:t>).</a:t>
            </a:r>
            <a:endParaRPr lang="en-SG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Distinguishing between business cycle and growth?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0785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86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9234566"/>
              </p:ext>
            </p:extLst>
          </p:nvPr>
        </p:nvGraphicFramePr>
        <p:xfrm>
          <a:off x="251520" y="621283"/>
          <a:ext cx="8484493" cy="58320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27" name="Worksheet" r:id="rId3" imgW="4419582" imgH="2809807" progId="Excel.Sheet.12">
                  <p:embed/>
                </p:oleObj>
              </mc:Choice>
              <mc:Fallback>
                <p:oleObj name="Worksheet" r:id="rId3" imgW="4419582" imgH="2809807" progId="Excel.Sheet.12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621283"/>
                        <a:ext cx="8484493" cy="583205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890" name="Object 5"/>
          <p:cNvGraphicFramePr>
            <a:graphicFrameLocks noChangeAspect="1"/>
          </p:cNvGraphicFramePr>
          <p:nvPr/>
        </p:nvGraphicFramePr>
        <p:xfrm>
          <a:off x="468313" y="620713"/>
          <a:ext cx="8150225" cy="554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54" name="Worksheet" r:id="rId3" imgW="4579599" imgH="2750738" progId="Excel.Sheet.12">
                  <p:embed/>
                </p:oleObj>
              </mc:Choice>
              <mc:Fallback>
                <p:oleObj name="Worksheet" r:id="rId3" imgW="4579599" imgH="2750738" progId="Excel.Sheet.12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313" y="620713"/>
                        <a:ext cx="8150225" cy="5545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5724525" y="1628775"/>
            <a:ext cx="2592388" cy="3313113"/>
          </a:xfrm>
          <a:prstGeom prst="rect">
            <a:avLst/>
          </a:prstGeom>
          <a:solidFill>
            <a:srgbClr val="C0000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N"/>
          </a:p>
        </p:txBody>
      </p:sp>
      <p:sp>
        <p:nvSpPr>
          <p:cNvPr id="37892" name="TextBox 4"/>
          <p:cNvSpPr txBox="1">
            <a:spLocks noChangeArrowheads="1"/>
          </p:cNvSpPr>
          <p:nvPr/>
        </p:nvSpPr>
        <p:spPr bwMode="auto">
          <a:xfrm>
            <a:off x="5724525" y="1628775"/>
            <a:ext cx="1943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IN" altLang="en-US" sz="1800">
                <a:solidFill>
                  <a:srgbClr val="990000"/>
                </a:solidFill>
              </a:rPr>
              <a:t>Liberalisation era</a:t>
            </a:r>
          </a:p>
        </p:txBody>
      </p:sp>
      <p:sp>
        <p:nvSpPr>
          <p:cNvPr id="37893" name="TextBox 6"/>
          <p:cNvSpPr txBox="1">
            <a:spLocks noChangeArrowheads="1"/>
          </p:cNvSpPr>
          <p:nvPr/>
        </p:nvSpPr>
        <p:spPr bwMode="auto">
          <a:xfrm>
            <a:off x="4113213" y="6330950"/>
            <a:ext cx="4608512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IN" altLang="en-US" sz="1200"/>
              <a:t>Source: Reserve Bank of India, Data Base of the Indian Economy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r>
              <a:rPr lang="en-IN" altLang="en-US" dirty="0" smtClean="0"/>
              <a:t>Foreign Exchange Rates</a:t>
            </a:r>
          </a:p>
        </p:txBody>
      </p:sp>
      <p:sp>
        <p:nvSpPr>
          <p:cNvPr id="38915" name="Content Placeholder 4"/>
          <p:cNvSpPr>
            <a:spLocks noGrp="1"/>
          </p:cNvSpPr>
          <p:nvPr>
            <p:ph idx="1"/>
          </p:nvPr>
        </p:nvSpPr>
        <p:spPr>
          <a:xfrm>
            <a:off x="468313" y="1125538"/>
            <a:ext cx="8229600" cy="5275262"/>
          </a:xfrm>
        </p:spPr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en-IN" altLang="en-US" sz="2400" dirty="0" smtClean="0"/>
              <a:t>Rupees per foreign currency unit (e.g. USD)</a:t>
            </a:r>
          </a:p>
          <a:p>
            <a:pPr lvl="1">
              <a:spcBef>
                <a:spcPct val="0"/>
              </a:spcBef>
            </a:pPr>
            <a:r>
              <a:rPr lang="en-IN" altLang="en-US" sz="2400" dirty="0" smtClean="0"/>
              <a:t>Appreciation : Rate </a:t>
            </a:r>
            <a:r>
              <a:rPr lang="en-IN" altLang="en-US" sz="2400" i="1" dirty="0" smtClean="0">
                <a:solidFill>
                  <a:srgbClr val="990000"/>
                </a:solidFill>
              </a:rPr>
              <a:t>decreases</a:t>
            </a:r>
          </a:p>
          <a:p>
            <a:pPr lvl="1">
              <a:spcBef>
                <a:spcPct val="0"/>
              </a:spcBef>
            </a:pPr>
            <a:r>
              <a:rPr lang="en-IN" altLang="en-US" sz="2400" dirty="0" smtClean="0"/>
              <a:t>Depreciation: Rate </a:t>
            </a:r>
            <a:r>
              <a:rPr lang="en-IN" altLang="en-US" sz="2400" i="1" dirty="0" smtClean="0">
                <a:solidFill>
                  <a:srgbClr val="990000"/>
                </a:solidFill>
              </a:rPr>
              <a:t>increases</a:t>
            </a:r>
          </a:p>
          <a:p>
            <a:pPr>
              <a:spcBef>
                <a:spcPct val="0"/>
              </a:spcBef>
            </a:pPr>
            <a:endParaRPr lang="en-IN" altLang="en-US" sz="2400" dirty="0" smtClean="0"/>
          </a:p>
          <a:p>
            <a:pPr>
              <a:spcBef>
                <a:spcPct val="0"/>
              </a:spcBef>
            </a:pPr>
            <a:r>
              <a:rPr lang="en-IN" altLang="en-US" sz="2400" dirty="0" smtClean="0"/>
              <a:t>Other policy rates</a:t>
            </a:r>
          </a:p>
          <a:p>
            <a:pPr lvl="1">
              <a:spcBef>
                <a:spcPct val="0"/>
              </a:spcBef>
            </a:pPr>
            <a:r>
              <a:rPr lang="en-IN" altLang="en-US" sz="2400" dirty="0" smtClean="0">
                <a:solidFill>
                  <a:srgbClr val="990000"/>
                </a:solidFill>
              </a:rPr>
              <a:t>Nominal Effective Exchange Rate </a:t>
            </a:r>
            <a:r>
              <a:rPr lang="en-IN" altLang="en-US" sz="2400" dirty="0" smtClean="0"/>
              <a:t>or NEER: Weighted average of exchange rates: Weights: Share in trade with India. RBI looks at 6-currency and 36 currency NEERS</a:t>
            </a:r>
          </a:p>
          <a:p>
            <a:pPr lvl="2">
              <a:spcBef>
                <a:spcPct val="0"/>
              </a:spcBef>
            </a:pPr>
            <a:r>
              <a:rPr lang="en-IN" altLang="en-US" dirty="0" smtClean="0"/>
              <a:t>6 country NEER: US, Eurozone (12 countries), UK, Japan, China, Hong Kong </a:t>
            </a:r>
          </a:p>
          <a:p>
            <a:pPr lvl="1">
              <a:spcBef>
                <a:spcPct val="0"/>
              </a:spcBef>
            </a:pPr>
            <a:endParaRPr lang="en-IN" altLang="en-US" sz="2400" dirty="0" smtClean="0">
              <a:solidFill>
                <a:srgbClr val="990000"/>
              </a:solidFill>
            </a:endParaRPr>
          </a:p>
          <a:p>
            <a:pPr lvl="1">
              <a:spcBef>
                <a:spcPct val="0"/>
              </a:spcBef>
            </a:pPr>
            <a:r>
              <a:rPr lang="en-IN" altLang="en-US" sz="2400" dirty="0" smtClean="0">
                <a:solidFill>
                  <a:srgbClr val="990000"/>
                </a:solidFill>
              </a:rPr>
              <a:t>Real Effective Exchange Rate </a:t>
            </a:r>
            <a:r>
              <a:rPr lang="en-IN" altLang="en-US" sz="2400" dirty="0" smtClean="0"/>
              <a:t>or REER: NEER multiplied by ratio of Price indices (WPI or CPI) in the two countries.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IN" altLang="en-US" i="1" dirty="0">
                <a:solidFill>
                  <a:srgbClr val="990000"/>
                </a:solidFill>
              </a:rPr>
              <a:t>Purchasing Power Parity (PPP) exchange rate: “</a:t>
            </a:r>
            <a:r>
              <a:rPr lang="en-IN" altLang="en-US" i="1" dirty="0"/>
              <a:t>rate at which the currency of one country would have to be converted into that of another country to buy the same </a:t>
            </a:r>
            <a:r>
              <a:rPr lang="en-IN" altLang="en-US" i="1" dirty="0" smtClean="0"/>
              <a:t>basket </a:t>
            </a:r>
            <a:r>
              <a:rPr lang="en-IN" altLang="en-US" i="1" dirty="0"/>
              <a:t>of goods and  services in each country.” (IMF). </a:t>
            </a:r>
          </a:p>
          <a:p>
            <a:pPr>
              <a:spcBef>
                <a:spcPct val="0"/>
              </a:spcBef>
            </a:pPr>
            <a:endParaRPr lang="en-IN" altLang="en-US" i="1" dirty="0" smtClean="0"/>
          </a:p>
          <a:p>
            <a:pPr>
              <a:spcBef>
                <a:spcPct val="0"/>
              </a:spcBef>
            </a:pPr>
            <a:r>
              <a:rPr lang="en-IN" altLang="en-US" i="1" dirty="0" smtClean="0"/>
              <a:t>India’s </a:t>
            </a:r>
            <a:r>
              <a:rPr lang="en-IN" altLang="en-US" i="1" dirty="0"/>
              <a:t>rate compared to USD: O.3. Rupee purchasing power is 3.33 times the normal exchange rate with the USD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8207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en-IN" altLang="en-US" sz="3600" b="1" dirty="0" smtClean="0"/>
              <a:t>Rupee REER, NEER and USD rates</a:t>
            </a:r>
          </a:p>
        </p:txBody>
      </p:sp>
      <p:graphicFrame>
        <p:nvGraphicFramePr>
          <p:cNvPr id="3993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8372372"/>
              </p:ext>
            </p:extLst>
          </p:nvPr>
        </p:nvGraphicFramePr>
        <p:xfrm>
          <a:off x="684213" y="1246485"/>
          <a:ext cx="7127875" cy="3622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02" name="Worksheet" r:id="rId4" imgW="2876348" imgH="1466846" progId="Excel.Sheet.12">
                  <p:embed/>
                </p:oleObj>
              </mc:Choice>
              <mc:Fallback>
                <p:oleObj name="Worksheet" r:id="rId4" imgW="2876348" imgH="1466846" progId="Excel.Sheet.12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1246485"/>
                        <a:ext cx="7127875" cy="3622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940" name="TextBox 10"/>
          <p:cNvSpPr txBox="1">
            <a:spLocks noChangeArrowheads="1"/>
          </p:cNvSpPr>
          <p:nvPr/>
        </p:nvSpPr>
        <p:spPr bwMode="auto">
          <a:xfrm>
            <a:off x="5614988" y="6110288"/>
            <a:ext cx="32416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IN" altLang="en-US" sz="1400"/>
              <a:t>Source: Reserve Bank of India</a:t>
            </a:r>
          </a:p>
        </p:txBody>
      </p:sp>
      <p:sp>
        <p:nvSpPr>
          <p:cNvPr id="39941" name="TextBox 11"/>
          <p:cNvSpPr txBox="1">
            <a:spLocks noChangeArrowheads="1"/>
          </p:cNvSpPr>
          <p:nvPr/>
        </p:nvSpPr>
        <p:spPr bwMode="auto">
          <a:xfrm>
            <a:off x="1258888" y="5618163"/>
            <a:ext cx="693578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IN" altLang="en-US" sz="1800" i="1" dirty="0">
                <a:solidFill>
                  <a:srgbClr val="990000"/>
                </a:solidFill>
              </a:rPr>
              <a:t>High REER and NEER: Rupee is expensive or domestic inflation is high – bad for exports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5"/>
          <p:cNvSpPr>
            <a:spLocks noGrp="1"/>
          </p:cNvSpPr>
          <p:nvPr>
            <p:ph type="title"/>
          </p:nvPr>
        </p:nvSpPr>
        <p:spPr>
          <a:xfrm>
            <a:off x="611560" y="2132856"/>
            <a:ext cx="7772400" cy="1362075"/>
          </a:xfrm>
        </p:spPr>
        <p:txBody>
          <a:bodyPr/>
          <a:lstStyle/>
          <a:p>
            <a:pPr>
              <a:defRPr/>
            </a:pPr>
            <a:r>
              <a:rPr lang="en-US" altLang="en-US" dirty="0" smtClean="0"/>
              <a:t>The government budget</a:t>
            </a:r>
            <a:endParaRPr lang="en-I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IN" altLang="en-US" dirty="0" smtClean="0"/>
              <a:t>What is the budget</a:t>
            </a:r>
          </a:p>
        </p:txBody>
      </p:sp>
      <p:sp>
        <p:nvSpPr>
          <p:cNvPr id="43011" name="Content Placeholder 6"/>
          <p:cNvSpPr>
            <a:spLocks noGrp="1"/>
          </p:cNvSpPr>
          <p:nvPr>
            <p:ph idx="1"/>
          </p:nvPr>
        </p:nvSpPr>
        <p:spPr>
          <a:xfrm>
            <a:off x="251520" y="1196974"/>
            <a:ext cx="8640959" cy="5184353"/>
          </a:xfrm>
        </p:spPr>
        <p:txBody>
          <a:bodyPr>
            <a:normAutofit lnSpcReduction="10000"/>
          </a:bodyPr>
          <a:lstStyle/>
          <a:p>
            <a:pPr eaLnBrk="1" hangingPunct="1">
              <a:spcBef>
                <a:spcPct val="0"/>
              </a:spcBef>
            </a:pPr>
            <a:r>
              <a:rPr lang="en-SG" altLang="en-US" sz="2600" i="1" dirty="0" smtClean="0">
                <a:solidFill>
                  <a:srgbClr val="C00000"/>
                </a:solidFill>
              </a:rPr>
              <a:t>Record of the revenues and expenditures of a government during a given period of time. </a:t>
            </a:r>
          </a:p>
          <a:p>
            <a:pPr lvl="1" eaLnBrk="1" hangingPunct="1">
              <a:spcBef>
                <a:spcPct val="0"/>
              </a:spcBef>
            </a:pPr>
            <a:endParaRPr lang="en-SG" altLang="en-US" sz="2600" i="1" dirty="0" smtClean="0">
              <a:solidFill>
                <a:srgbClr val="C00000"/>
              </a:solidFill>
            </a:endParaRPr>
          </a:p>
          <a:p>
            <a:pPr lvl="1" eaLnBrk="1" hangingPunct="1">
              <a:spcBef>
                <a:spcPct val="0"/>
              </a:spcBef>
            </a:pPr>
            <a:r>
              <a:rPr lang="en-SG" altLang="en-US" sz="2600" i="1" dirty="0" smtClean="0">
                <a:solidFill>
                  <a:srgbClr val="C00000"/>
                </a:solidFill>
              </a:rPr>
              <a:t>Budget estimate</a:t>
            </a:r>
            <a:r>
              <a:rPr lang="en-SG" altLang="en-US" sz="2600" dirty="0" smtClean="0"/>
              <a:t>: what the </a:t>
            </a:r>
            <a:r>
              <a:rPr lang="en-SG" altLang="en-US" sz="2600" dirty="0" err="1" smtClean="0"/>
              <a:t>govt</a:t>
            </a:r>
            <a:r>
              <a:rPr lang="en-SG" altLang="en-US" sz="2600" dirty="0" smtClean="0"/>
              <a:t> intends to do during that period and how it intends to finance these activities. </a:t>
            </a:r>
          </a:p>
          <a:p>
            <a:pPr lvl="1" eaLnBrk="1" hangingPunct="1">
              <a:spcBef>
                <a:spcPct val="0"/>
              </a:spcBef>
            </a:pPr>
            <a:r>
              <a:rPr lang="en-SG" altLang="en-US" sz="2600" i="1" dirty="0" smtClean="0">
                <a:solidFill>
                  <a:srgbClr val="C00000"/>
                </a:solidFill>
              </a:rPr>
              <a:t>Revised estimate and actuals</a:t>
            </a:r>
            <a:r>
              <a:rPr lang="en-SG" altLang="en-US" sz="2600" dirty="0" smtClean="0"/>
              <a:t>: what the </a:t>
            </a:r>
            <a:r>
              <a:rPr lang="en-SG" altLang="en-US" sz="2600" dirty="0" err="1" smtClean="0"/>
              <a:t>govt</a:t>
            </a:r>
            <a:r>
              <a:rPr lang="en-SG" altLang="en-US" sz="2600" dirty="0" smtClean="0"/>
              <a:t> actually did, who had to pay for it and in what form.</a:t>
            </a:r>
          </a:p>
          <a:p>
            <a:pPr eaLnBrk="1" hangingPunct="1">
              <a:spcBef>
                <a:spcPct val="0"/>
              </a:spcBef>
            </a:pPr>
            <a:endParaRPr lang="en-US" altLang="en-US" sz="2600" dirty="0" smtClean="0">
              <a:solidFill>
                <a:srgbClr val="990000"/>
              </a:solidFill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US" sz="2600" dirty="0" smtClean="0">
                <a:solidFill>
                  <a:srgbClr val="990000"/>
                </a:solidFill>
              </a:rPr>
              <a:t>Key features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en-US" sz="2600" dirty="0" smtClean="0"/>
              <a:t>Budget is a legal document approved by the legislature or equivalent institution</a:t>
            </a:r>
          </a:p>
          <a:p>
            <a:pPr eaLnBrk="1" hangingPunct="1">
              <a:spcBef>
                <a:spcPct val="0"/>
              </a:spcBef>
            </a:pPr>
            <a:endParaRPr lang="en-US" altLang="en-US" sz="2600" dirty="0" smtClean="0">
              <a:solidFill>
                <a:srgbClr val="990000"/>
              </a:solidFill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US" sz="2600" dirty="0" smtClean="0">
                <a:solidFill>
                  <a:srgbClr val="990000"/>
                </a:solidFill>
              </a:rPr>
              <a:t>Budget is the key document outlining fiscal policy</a:t>
            </a:r>
          </a:p>
          <a:p>
            <a:endParaRPr lang="en-I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468313" y="260648"/>
            <a:ext cx="8229600" cy="668338"/>
          </a:xfrm>
        </p:spPr>
        <p:txBody>
          <a:bodyPr>
            <a:normAutofit fontScale="90000"/>
          </a:bodyPr>
          <a:lstStyle/>
          <a:p>
            <a:r>
              <a:rPr lang="en-IN" altLang="en-US" dirty="0" smtClean="0"/>
              <a:t>The government budget identity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196974"/>
            <a:ext cx="8712967" cy="5400377"/>
          </a:xfrm>
        </p:spPr>
        <p:txBody>
          <a:bodyPr>
            <a:normAutofit/>
          </a:bodyPr>
          <a:lstStyle/>
          <a:p>
            <a:pPr marL="285750" lvl="1">
              <a:buFont typeface="Wingdings" panose="05000000000000000000" pitchFamily="2" charset="2"/>
              <a:buNone/>
              <a:defRPr/>
            </a:pPr>
            <a:r>
              <a:rPr lang="en-US" altLang="en-US" dirty="0" smtClean="0"/>
              <a:t>Expenditure less (non-debt) receipts </a:t>
            </a:r>
            <a:r>
              <a:rPr lang="en-US" altLang="en-US" dirty="0">
                <a:sym typeface="Symbol" panose="05050102010706020507" pitchFamily="18" charset="2"/>
              </a:rPr>
              <a:t> Fiscal </a:t>
            </a:r>
            <a:r>
              <a:rPr lang="en-US" altLang="en-US" dirty="0" smtClean="0">
                <a:sym typeface="Symbol" panose="05050102010706020507" pitchFamily="18" charset="2"/>
              </a:rPr>
              <a:t>Deficit</a:t>
            </a:r>
            <a:endParaRPr lang="en-US" altLang="en-US" dirty="0" smtClean="0"/>
          </a:p>
          <a:p>
            <a:pPr lvl="1">
              <a:buFontTx/>
              <a:buNone/>
              <a:defRPr/>
            </a:pPr>
            <a:endParaRPr lang="en-US" altLang="en-US" dirty="0" smtClean="0"/>
          </a:p>
          <a:p>
            <a:pPr lvl="1">
              <a:buFontTx/>
              <a:buNone/>
              <a:defRPr/>
            </a:pPr>
            <a:r>
              <a:rPr lang="en-US" altLang="en-US" i="1" dirty="0" smtClean="0"/>
              <a:t>or</a:t>
            </a:r>
            <a:r>
              <a:rPr lang="en-US" altLang="en-US" dirty="0" smtClean="0"/>
              <a:t> G </a:t>
            </a:r>
            <a:r>
              <a:rPr lang="en-US" altLang="en-US" dirty="0"/>
              <a:t>+ TR – TI – TP – NTR – RA </a:t>
            </a:r>
            <a:r>
              <a:rPr lang="en-US" altLang="en-US" dirty="0">
                <a:sym typeface="Symbol" panose="05050102010706020507" pitchFamily="18" charset="2"/>
              </a:rPr>
              <a:t> Fiscal Deficit</a:t>
            </a:r>
            <a:endParaRPr lang="en-US" altLang="en-US" dirty="0"/>
          </a:p>
          <a:p>
            <a:pPr marL="914400" lvl="1" indent="-457200">
              <a:buFont typeface="+mj-lt"/>
              <a:buAutoNum type="arabicPeriod"/>
              <a:defRPr/>
            </a:pPr>
            <a:r>
              <a:rPr lang="en-US" altLang="en-US" dirty="0" smtClean="0"/>
              <a:t>Expenditure (G) + 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en-US" altLang="en-US" dirty="0" smtClean="0"/>
              <a:t>Net Transfers (TR) – 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en-US" altLang="en-US" dirty="0" smtClean="0"/>
              <a:t>TI (Net Indirect Taxes) – 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en-US" altLang="en-US" dirty="0" smtClean="0"/>
              <a:t>TP (Personal Taxes) – 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en-US" altLang="en-US" dirty="0" smtClean="0"/>
              <a:t>NTR (Non-Tax Revenue) – 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en-US" altLang="en-US" dirty="0" smtClean="0"/>
              <a:t>RA (Receipts from Asset Sales) </a:t>
            </a:r>
            <a:r>
              <a:rPr lang="en-US" altLang="en-US" dirty="0" smtClean="0">
                <a:sym typeface="Symbol" panose="05050102010706020507" pitchFamily="18" charset="2"/>
              </a:rPr>
              <a:t></a:t>
            </a:r>
            <a:r>
              <a:rPr lang="en-US" altLang="en-US" dirty="0" smtClean="0"/>
              <a:t> Fiscal Deficit</a:t>
            </a:r>
          </a:p>
          <a:p>
            <a:pPr lvl="1">
              <a:defRPr/>
            </a:pPr>
            <a:r>
              <a:rPr lang="en-US" altLang="en-US" i="1" dirty="0" smtClean="0"/>
              <a:t>Note: RA is not part of current income or production</a:t>
            </a:r>
          </a:p>
          <a:p>
            <a:pPr>
              <a:defRPr/>
            </a:pP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3"/>
          <p:cNvSpPr>
            <a:spLocks noGrp="1"/>
          </p:cNvSpPr>
          <p:nvPr>
            <p:ph type="title"/>
          </p:nvPr>
        </p:nvSpPr>
        <p:spPr>
          <a:xfrm>
            <a:off x="107504" y="95068"/>
            <a:ext cx="8856984" cy="431800"/>
          </a:xfrm>
        </p:spPr>
        <p:txBody>
          <a:bodyPr>
            <a:noAutofit/>
          </a:bodyPr>
          <a:lstStyle/>
          <a:p>
            <a:pPr algn="ctr"/>
            <a:r>
              <a:rPr lang="en-IN" altLang="en-US" sz="2400" b="1" dirty="0" smtClean="0"/>
              <a:t> Receipts and expenditure of the Central Government (% of </a:t>
            </a:r>
            <a:r>
              <a:rPr lang="en-IN" altLang="en-US" sz="2400" b="1" dirty="0" err="1" smtClean="0"/>
              <a:t>GDPfc</a:t>
            </a:r>
            <a:r>
              <a:rPr lang="en-IN" altLang="en-US" sz="2400" b="1" dirty="0" smtClean="0"/>
              <a:t>) </a:t>
            </a:r>
          </a:p>
        </p:txBody>
      </p:sp>
      <p:graphicFrame>
        <p:nvGraphicFramePr>
          <p:cNvPr id="45059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4583111"/>
              </p:ext>
            </p:extLst>
          </p:nvPr>
        </p:nvGraphicFramePr>
        <p:xfrm>
          <a:off x="107504" y="620688"/>
          <a:ext cx="8776146" cy="56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29" name="Worksheet" r:id="rId4" imgW="6324514" imgH="3409813" progId="Excel.Sheet.12">
                  <p:embed/>
                </p:oleObj>
              </mc:Choice>
              <mc:Fallback>
                <p:oleObj name="Worksheet" r:id="rId4" imgW="6324514" imgH="3409813" progId="Excel.Sheet.12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504" y="620688"/>
                        <a:ext cx="8776146" cy="561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5463852"/>
              </p:ext>
            </p:extLst>
          </p:nvPr>
        </p:nvGraphicFramePr>
        <p:xfrm>
          <a:off x="391056" y="6309320"/>
          <a:ext cx="8733160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733160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Source : Union Budget documents and Controller General of Accounts as reported in Economic Survey, 2014</a:t>
                      </a:r>
                      <a:r>
                        <a:rPr lang="en-IN" sz="1100" u="none" strike="noStrike" dirty="0" smtClean="0">
                          <a:effectLst/>
                        </a:rPr>
                        <a:t>. 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7" marR="9527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BE : Budget Estimates P: Provisional Actuals (Unaudited)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7" marR="9527" marT="9525" marB="0" anchor="b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IN" dirty="0" smtClean="0"/>
              <a:t>References</a:t>
            </a:r>
            <a:endParaRPr lang="en-IN" dirty="0"/>
          </a:p>
        </p:txBody>
      </p:sp>
      <p:sp>
        <p:nvSpPr>
          <p:cNvPr id="58371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b="1" u="sng" dirty="0" smtClean="0"/>
              <a:t>Economic Systems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rgbClr val="FF0000"/>
                </a:solidFill>
              </a:rPr>
              <a:t>How the Government influences how I make money.</a:t>
            </a: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0" y="28575"/>
            <a:ext cx="2895600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400" y="4926013"/>
            <a:ext cx="7620000" cy="160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63515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altLang="en-US" smtClean="0"/>
          </a:p>
        </p:txBody>
      </p:sp>
      <p:sp>
        <p:nvSpPr>
          <p:cNvPr id="59395" name="Content Placeholder 6"/>
          <p:cNvSpPr>
            <a:spLocks noGrp="1"/>
          </p:cNvSpPr>
          <p:nvPr>
            <p:ph idx="1"/>
          </p:nvPr>
        </p:nvSpPr>
        <p:spPr>
          <a:xfrm>
            <a:off x="447675" y="1125538"/>
            <a:ext cx="8229600" cy="5275262"/>
          </a:xfrm>
        </p:spPr>
        <p:txBody>
          <a:bodyPr/>
          <a:lstStyle/>
          <a:p>
            <a:r>
              <a:rPr lang="en-IN" altLang="en-US" sz="1400" smtClean="0"/>
              <a:t>Government of India, Ministry of Labour and Employment (2012) Report on Labour and Employment Survey 2011-12, Chandigarh: Labour Bureau.</a:t>
            </a:r>
          </a:p>
          <a:p>
            <a:r>
              <a:rPr lang="en-IN" altLang="en-US" sz="1400" smtClean="0"/>
              <a:t>Goldar, B. and V. S. Renganathan (2008) Import Penetration and Capacity Utilization in Indian Industries, New Delhi: Institute of Economic Growth.</a:t>
            </a:r>
          </a:p>
          <a:p>
            <a:r>
              <a:rPr lang="en-IN" altLang="en-US" sz="1400" smtClean="0"/>
              <a:t>Mukherjee, Atri and Rekha Misra (2012), Estimation of Capacity Utilisation in Indian Industry: Issues and Challenges, RBI Working Paper Series, WPS (DEPR) 5/12.</a:t>
            </a:r>
          </a:p>
          <a:p>
            <a:r>
              <a:rPr lang="en-IN" altLang="en-US" sz="1400" smtClean="0"/>
              <a:t>Ministry of Statistics and Programme Implementation (2008) National Accounts Statistics: Manual On Estimation Of State And District Income, 2008, http://mospi.nic.in/mospi_new/upload/national_accounta.pdf accessed September 25, 2014.</a:t>
            </a:r>
          </a:p>
          <a:p>
            <a:r>
              <a:rPr lang="en-IN" altLang="en-US" sz="1400" smtClean="0"/>
              <a:t>India’s Balance of Payments: Economic Survey, Ministry if Finance. Latest: http://indiabudget.nic.in/es2013-14/echap-06.pdf.</a:t>
            </a:r>
          </a:p>
          <a:p>
            <a:r>
              <a:rPr lang="en-SG" altLang="en-US" sz="1400" smtClean="0"/>
              <a:t>Basu Kaushik (2011), Understanding Inflation and Controlling It, Economic and Political Weekly, October 8, 50-64.</a:t>
            </a:r>
          </a:p>
          <a:p>
            <a:r>
              <a:rPr lang="en-IN" altLang="en-US" sz="1400" smtClean="0"/>
              <a:t>Samuelson, et. al.(2010), Economics, 19/e, Special Indian Edition, New Delhi: Tata McGraw Hill .</a:t>
            </a:r>
          </a:p>
          <a:p>
            <a:r>
              <a:rPr lang="en-IN" altLang="en-US" sz="1400" smtClean="0"/>
              <a:t>Ernst and Young, India (2014) India’s Growth Underperformance: Diagnosis and Revival, unpublished presentation slides.</a:t>
            </a:r>
          </a:p>
          <a:p>
            <a:endParaRPr lang="en-IN" altLang="en-US" sz="1400" smtClean="0"/>
          </a:p>
          <a:p>
            <a:endParaRPr lang="en-US" altLang="en-US" sz="1400" smtClean="0"/>
          </a:p>
          <a:p>
            <a:endParaRPr lang="en-IN" altLang="en-US" sz="1400" smtClean="0"/>
          </a:p>
          <a:p>
            <a:endParaRPr lang="en-IN" altLang="en-US" sz="140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Quick Review: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Answer the following questions:</a:t>
            </a:r>
          </a:p>
          <a:p>
            <a:pPr lvl="1" eaLnBrk="1" hangingPunct="1"/>
            <a:endParaRPr lang="en-US" dirty="0" smtClean="0">
              <a:solidFill>
                <a:srgbClr val="FF0000"/>
              </a:solidFill>
            </a:endParaRPr>
          </a:p>
          <a:p>
            <a:pPr lvl="1" eaLnBrk="1" hangingPunct="1"/>
            <a:r>
              <a:rPr lang="en-US" dirty="0" smtClean="0">
                <a:solidFill>
                  <a:srgbClr val="FF0000"/>
                </a:solidFill>
              </a:rPr>
              <a:t>What are Goods?</a:t>
            </a:r>
          </a:p>
          <a:p>
            <a:pPr lvl="1" eaLnBrk="1" hangingPunct="1"/>
            <a:r>
              <a:rPr lang="en-US" dirty="0" smtClean="0">
                <a:solidFill>
                  <a:srgbClr val="FF0000"/>
                </a:solidFill>
              </a:rPr>
              <a:t>What are Services?</a:t>
            </a:r>
          </a:p>
          <a:p>
            <a:pPr lvl="1" eaLnBrk="1" hangingPunct="1"/>
            <a:r>
              <a:rPr lang="en-US" dirty="0" smtClean="0">
                <a:solidFill>
                  <a:srgbClr val="FF0000"/>
                </a:solidFill>
              </a:rPr>
              <a:t>What are Resources?</a:t>
            </a:r>
          </a:p>
          <a:p>
            <a:pPr lvl="1" eaLnBrk="1" hangingPunct="1"/>
            <a:r>
              <a:rPr lang="en-US" dirty="0" smtClean="0">
                <a:solidFill>
                  <a:srgbClr val="FF0000"/>
                </a:solidFill>
              </a:rPr>
              <a:t>What is Scarcity?</a:t>
            </a:r>
          </a:p>
        </p:txBody>
      </p:sp>
    </p:spTree>
    <p:extLst>
      <p:ext uri="{BB962C8B-B14F-4D97-AF65-F5344CB8AC3E}">
        <p14:creationId xmlns:p14="http://schemas.microsoft.com/office/powerpoint/2010/main" val="57642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Economic Systems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Def. </a:t>
            </a:r>
            <a:r>
              <a:rPr lang="en-US" smtClean="0">
                <a:solidFill>
                  <a:srgbClr val="FF0000"/>
                </a:solidFill>
              </a:rPr>
              <a:t>The method used by a society to produce and distribute goods and services.</a:t>
            </a:r>
          </a:p>
          <a:p>
            <a:pPr eaLnBrk="1" hangingPunct="1"/>
            <a:endParaRPr lang="en-US" smtClean="0">
              <a:solidFill>
                <a:srgbClr val="FF0000"/>
              </a:solidFill>
            </a:endParaRPr>
          </a:p>
          <a:p>
            <a:pPr eaLnBrk="1" hangingPunct="1"/>
            <a:r>
              <a:rPr lang="en-US" smtClean="0"/>
              <a:t>Or, How the government tells us what we can get and how to get it!</a:t>
            </a:r>
          </a:p>
        </p:txBody>
      </p:sp>
    </p:spTree>
    <p:extLst>
      <p:ext uri="{BB962C8B-B14F-4D97-AF65-F5344CB8AC3E}">
        <p14:creationId xmlns:p14="http://schemas.microsoft.com/office/powerpoint/2010/main" val="545223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sz="4000" smtClean="0"/>
              <a:t>All Economic Systems Must Consider the Following Questions: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1600200"/>
            <a:ext cx="8784976" cy="4525963"/>
          </a:xfrm>
        </p:spPr>
        <p:txBody>
          <a:bodyPr/>
          <a:lstStyle/>
          <a:p>
            <a:pPr marL="609600" indent="-609600" eaLnBrk="1" hangingPunct="1">
              <a:buFontTx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What goods and services to produce?</a:t>
            </a:r>
          </a:p>
          <a:p>
            <a:pPr marL="609600" indent="-609600" eaLnBrk="1" hangingPunct="1">
              <a:buFontTx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How will they produce them?</a:t>
            </a:r>
          </a:p>
          <a:p>
            <a:pPr marL="609600" indent="-609600" eaLnBrk="1" hangingPunct="1">
              <a:buFontTx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Who will get them?</a:t>
            </a:r>
          </a:p>
          <a:p>
            <a:pPr marL="609600" indent="-609600" eaLnBrk="1" hangingPunct="1">
              <a:buFontTx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How much will they produce now, and how much later?</a:t>
            </a:r>
          </a:p>
          <a:p>
            <a:pPr marL="609600" indent="-609600" eaLnBrk="1" hangingPunct="1"/>
            <a:endParaRPr lang="en-US" dirty="0" smtClean="0">
              <a:solidFill>
                <a:srgbClr val="FF0000"/>
              </a:solidFill>
            </a:endParaRPr>
          </a:p>
          <a:p>
            <a:pPr marL="609600" indent="-609600" eaLnBrk="1" hangingPunct="1"/>
            <a:r>
              <a:rPr lang="en-US" dirty="0" smtClean="0"/>
              <a:t>Each economic system answers these questions in a </a:t>
            </a:r>
            <a:r>
              <a:rPr lang="en-US" b="1" dirty="0" smtClean="0">
                <a:solidFill>
                  <a:schemeClr val="accent2"/>
                </a:solidFill>
              </a:rPr>
              <a:t>DIFFERENT WAY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1397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Types of Economic Systems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dirty="0" smtClean="0"/>
              <a:t>There are 3 basic types of economic systems.</a:t>
            </a:r>
          </a:p>
          <a:p>
            <a:pPr eaLnBrk="1" hangingPunct="1">
              <a:buFontTx/>
              <a:buNone/>
            </a:pPr>
            <a:endParaRPr lang="en-US" dirty="0"/>
          </a:p>
          <a:p>
            <a:r>
              <a:rPr lang="en-US" dirty="0" smtClean="0"/>
              <a:t>Traditional</a:t>
            </a:r>
          </a:p>
          <a:p>
            <a:r>
              <a:rPr lang="en-US" dirty="0" smtClean="0"/>
              <a:t>Capitalist</a:t>
            </a:r>
          </a:p>
          <a:p>
            <a:r>
              <a:rPr lang="en-US" dirty="0" smtClean="0"/>
              <a:t>Socialist </a:t>
            </a:r>
          </a:p>
          <a:p>
            <a:r>
              <a:rPr lang="en-US" dirty="0" smtClean="0"/>
              <a:t>Mixed</a:t>
            </a:r>
          </a:p>
        </p:txBody>
      </p:sp>
    </p:spTree>
    <p:extLst>
      <p:ext uri="{BB962C8B-B14F-4D97-AF65-F5344CB8AC3E}">
        <p14:creationId xmlns:p14="http://schemas.microsoft.com/office/powerpoint/2010/main" val="2400996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6477000" cy="1143000"/>
          </a:xfrm>
        </p:spPr>
        <p:txBody>
          <a:bodyPr/>
          <a:lstStyle/>
          <a:p>
            <a:pPr eaLnBrk="1" hangingPunct="1"/>
            <a:r>
              <a:rPr lang="en-US" smtClean="0"/>
              <a:t>1. Traditional Economy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600200"/>
            <a:ext cx="8435280" cy="4525963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</a:rPr>
              <a:t>Economic questions are answered by habits and customs</a:t>
            </a:r>
            <a:r>
              <a:rPr lang="en-US" dirty="0" smtClean="0"/>
              <a:t> (the way it has always been done)</a:t>
            </a:r>
          </a:p>
          <a:p>
            <a:pPr eaLnBrk="1" hangingPunct="1">
              <a:defRPr/>
            </a:pPr>
            <a:endParaRPr lang="en-US" dirty="0" smtClean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</a:rPr>
              <a:t>Children work the same jobs parents worked</a:t>
            </a:r>
            <a:r>
              <a:rPr lang="en-US" dirty="0" smtClean="0"/>
              <a:t>, often farming or shepherds</a:t>
            </a:r>
          </a:p>
          <a:p>
            <a:pPr eaLnBrk="1" hangingPunct="1">
              <a:defRPr/>
            </a:pPr>
            <a:endParaRPr lang="en-US" dirty="0" smtClean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</a:rPr>
              <a:t>Fear Change!</a:t>
            </a:r>
          </a:p>
        </p:txBody>
      </p:sp>
    </p:spTree>
    <p:extLst>
      <p:ext uri="{BB962C8B-B14F-4D97-AF65-F5344CB8AC3E}">
        <p14:creationId xmlns:p14="http://schemas.microsoft.com/office/powerpoint/2010/main" val="91679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1934</TotalTime>
  <Words>1611</Words>
  <Application>Microsoft Office PowerPoint</Application>
  <PresentationFormat>On-screen Show (4:3)</PresentationFormat>
  <Paragraphs>228</Paragraphs>
  <Slides>40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Office Theme</vt:lpstr>
      <vt:lpstr>Picture</vt:lpstr>
      <vt:lpstr>Worksheet</vt:lpstr>
      <vt:lpstr>Understanding Macro</vt:lpstr>
      <vt:lpstr>The 3 central questions</vt:lpstr>
      <vt:lpstr>PowerPoint Presentation</vt:lpstr>
      <vt:lpstr>Economic Systems</vt:lpstr>
      <vt:lpstr>Quick Review:</vt:lpstr>
      <vt:lpstr>Economic Systems</vt:lpstr>
      <vt:lpstr>All Economic Systems Must Consider the Following Questions:</vt:lpstr>
      <vt:lpstr>Types of Economic Systems</vt:lpstr>
      <vt:lpstr>1. Traditional Economy</vt:lpstr>
      <vt:lpstr>2. Command Economy</vt:lpstr>
      <vt:lpstr>3. Free Market Economy</vt:lpstr>
      <vt:lpstr>Features of Free Market Economy</vt:lpstr>
      <vt:lpstr>Features of Free Market Economy</vt:lpstr>
      <vt:lpstr>4. Mixed Economy</vt:lpstr>
      <vt:lpstr>Features of American Command Economy</vt:lpstr>
      <vt:lpstr>My Pizza Hut</vt:lpstr>
      <vt:lpstr>My Pizza Hut in a Free Market</vt:lpstr>
      <vt:lpstr>My Pizza Hut in a Command Economy</vt:lpstr>
      <vt:lpstr>My Pizza Hut in a Mixed Economy</vt:lpstr>
      <vt:lpstr>PowerPoint Presentation</vt:lpstr>
      <vt:lpstr>India’s Sectoral growth</vt:lpstr>
      <vt:lpstr>Types of macroeconomic variables</vt:lpstr>
      <vt:lpstr>Types of macroeconomic variables</vt:lpstr>
      <vt:lpstr>India: Components of GDP at market prices</vt:lpstr>
      <vt:lpstr>Employment </vt:lpstr>
      <vt:lpstr>Unemployment in India</vt:lpstr>
      <vt:lpstr>PowerPoint Presentation</vt:lpstr>
      <vt:lpstr>International flows and the balance of payments</vt:lpstr>
      <vt:lpstr>Measuring international flows </vt:lpstr>
      <vt:lpstr>PowerPoint Presentation</vt:lpstr>
      <vt:lpstr>PowerPoint Presentation</vt:lpstr>
      <vt:lpstr>Foreign Exchange Rates</vt:lpstr>
      <vt:lpstr>PowerPoint Presentation</vt:lpstr>
      <vt:lpstr>Rupee REER, NEER and USD rates</vt:lpstr>
      <vt:lpstr>The government budget</vt:lpstr>
      <vt:lpstr>What is the budget</vt:lpstr>
      <vt:lpstr>The government budget identity</vt:lpstr>
      <vt:lpstr> Receipts and expenditure of the Central Government (% of GDPfc) 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PFM in India: Some Observations</dc:title>
  <dc:creator>Ronnie</dc:creator>
  <cp:lastModifiedBy>Windows User</cp:lastModifiedBy>
  <cp:revision>266</cp:revision>
  <dcterms:created xsi:type="dcterms:W3CDTF">2010-06-06T07:03:19Z</dcterms:created>
  <dcterms:modified xsi:type="dcterms:W3CDTF">2018-01-09T05:02:33Z</dcterms:modified>
</cp:coreProperties>
</file>

<file path=docProps/thumbnail.jpeg>
</file>